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98" r:id="rId4"/>
    <p:sldMasterId id="2147485212" r:id="rId5"/>
  </p:sldMasterIdLst>
  <p:notesMasterIdLst>
    <p:notesMasterId r:id="rId20"/>
  </p:notesMasterIdLst>
  <p:handoutMasterIdLst>
    <p:handoutMasterId r:id="rId21"/>
  </p:handoutMasterIdLst>
  <p:sldIdLst>
    <p:sldId id="2145708247" r:id="rId6"/>
    <p:sldId id="2145708268" r:id="rId7"/>
    <p:sldId id="257" r:id="rId8"/>
    <p:sldId id="2145708269" r:id="rId9"/>
    <p:sldId id="2145708249" r:id="rId10"/>
    <p:sldId id="2145708254" r:id="rId11"/>
    <p:sldId id="2145708258" r:id="rId12"/>
    <p:sldId id="2145708259" r:id="rId13"/>
    <p:sldId id="2145708260" r:id="rId14"/>
    <p:sldId id="2145708262" r:id="rId15"/>
    <p:sldId id="2145708250" r:id="rId16"/>
    <p:sldId id="2145708264" r:id="rId17"/>
    <p:sldId id="2145708265" r:id="rId18"/>
    <p:sldId id="256" r:id="rId19"/>
  </p:sldIdLst>
  <p:sldSz cx="12192000" cy="6858000"/>
  <p:notesSz cx="7010400" cy="92964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AEFCB0-25ED-3CB1-3715-BEF35762E0B2}" name="Muir Anet" initials="MA" userId="S::DEP@dws.gov.za::c0c6d73f-7e02-46cd-94fb-9b9dea4efcc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C12"/>
    <a:srgbClr val="E32F40"/>
    <a:srgbClr val="FFC100"/>
    <a:srgbClr val="FCD5B5"/>
    <a:srgbClr val="38AE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00" autoAdjust="0"/>
    <p:restoredTop sz="94660"/>
  </p:normalViewPr>
  <p:slideViewPr>
    <p:cSldViewPr snapToGrid="0">
      <p:cViewPr varScale="1">
        <p:scale>
          <a:sx n="75" d="100"/>
          <a:sy n="75" d="100"/>
        </p:scale>
        <p:origin x="442" y="4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 of WSAs</c:v>
                </c:pt>
              </c:strCache>
            </c:strRef>
          </c:tx>
          <c:spPr>
            <a:solidFill>
              <a:srgbClr val="E12B38"/>
            </a:solidFill>
          </c:spPr>
          <c:explosion val="7"/>
          <c:dPt>
            <c:idx val="0"/>
            <c:bubble3D val="0"/>
            <c:spPr>
              <a:solidFill>
                <a:srgbClr val="E12B38"/>
              </a:solidFill>
              <a:ln w="25400">
                <a:solidFill>
                  <a:schemeClr val="lt1"/>
                </a:solidFill>
              </a:ln>
              <a:effectLst/>
              <a:sp3d contourW="25400">
                <a:contourClr>
                  <a:schemeClr val="lt1"/>
                </a:contourClr>
              </a:sp3d>
            </c:spPr>
            <c:extLst>
              <c:ext xmlns:c16="http://schemas.microsoft.com/office/drawing/2014/chart" uri="{C3380CC4-5D6E-409C-BE32-E72D297353CC}">
                <c16:uniqueId val="{00000003-2273-4A2A-9A10-FFE00A1203C9}"/>
              </c:ext>
            </c:extLst>
          </c:dPt>
          <c:dPt>
            <c:idx val="1"/>
            <c:bubble3D val="0"/>
            <c:spPr>
              <a:solidFill>
                <a:srgbClr val="FFC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1-2273-4A2A-9A10-FFE00A1203C9}"/>
              </c:ext>
            </c:extLst>
          </c:dPt>
          <c:dPt>
            <c:idx val="2"/>
            <c:bubble3D val="0"/>
            <c:spPr>
              <a:solidFill>
                <a:schemeClr val="bg1">
                  <a:lumMod val="6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2-2273-4A2A-9A10-FFE00A1203C9}"/>
              </c:ext>
            </c:extLst>
          </c:dPt>
          <c:dPt>
            <c:idx val="3"/>
            <c:bubble3D val="0"/>
            <c:spPr>
              <a:solidFill>
                <a:srgbClr val="92D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7-B2EC-4C5E-AB18-BB6CDBBDAD27}"/>
              </c:ext>
            </c:extLst>
          </c:dPt>
          <c:dLbls>
            <c:dLbl>
              <c:idx val="2"/>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4999999999999997E-2"/>
                      <c:h val="6.7968745818851761E-2"/>
                    </c:manualLayout>
                  </c15:layout>
                </c:ext>
                <c:ext xmlns:c16="http://schemas.microsoft.com/office/drawing/2014/chart" uri="{C3380CC4-5D6E-409C-BE32-E72D297353CC}">
                  <c16:uniqueId val="{00000002-2273-4A2A-9A10-FFE00A1203C9}"/>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Critical</c:v>
                </c:pt>
                <c:pt idx="1">
                  <c:v>Poor</c:v>
                </c:pt>
                <c:pt idx="2">
                  <c:v>Average</c:v>
                </c:pt>
                <c:pt idx="3">
                  <c:v>Good and Excellent</c:v>
                </c:pt>
              </c:strCache>
            </c:strRef>
          </c:cat>
          <c:val>
            <c:numRef>
              <c:f>Sheet1!$B$2:$B$5</c:f>
              <c:numCache>
                <c:formatCode>General</c:formatCode>
                <c:ptCount val="4"/>
                <c:pt idx="0">
                  <c:v>6</c:v>
                </c:pt>
                <c:pt idx="1">
                  <c:v>2</c:v>
                </c:pt>
                <c:pt idx="2">
                  <c:v>1</c:v>
                </c:pt>
                <c:pt idx="3">
                  <c:v>1</c:v>
                </c:pt>
              </c:numCache>
            </c:numRef>
          </c:val>
          <c:extLst>
            <c:ext xmlns:c16="http://schemas.microsoft.com/office/drawing/2014/chart" uri="{C3380CC4-5D6E-409C-BE32-E72D297353CC}">
              <c16:uniqueId val="{00000000-2273-4A2A-9A10-FFE00A1203C9}"/>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28475110728346459"/>
          <c:y val="0.86297515606698105"/>
          <c:w val="0.71524889271653547"/>
          <c:h val="4.796234941176492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Status</a:t>
            </a:r>
            <a:r>
              <a:rPr lang="en-ZA" baseline="0" dirty="0"/>
              <a:t> of implementation</a:t>
            </a:r>
            <a:endParaRPr lang="en-ZA" dirty="0"/>
          </a:p>
        </c:rich>
      </c:tx>
      <c:layout>
        <c:manualLayout>
          <c:xMode val="edge"/>
          <c:yMode val="edge"/>
          <c:x val="9.5290796702450789E-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manualLayout>
          <c:layoutTarget val="inner"/>
          <c:xMode val="edge"/>
          <c:yMode val="edge"/>
          <c:x val="7.8917529216097029E-2"/>
          <c:y val="7.3371181510138939E-2"/>
          <c:w val="0.91351008858267713"/>
          <c:h val="0.76748654235442038"/>
        </c:manualLayout>
      </c:layout>
      <c:barChart>
        <c:barDir val="col"/>
        <c:grouping val="percentStacked"/>
        <c:varyColors val="0"/>
        <c:ser>
          <c:idx val="0"/>
          <c:order val="0"/>
          <c:tx>
            <c:strRef>
              <c:f>Sheet1!$B$1</c:f>
              <c:strCache>
                <c:ptCount val="1"/>
                <c:pt idx="0">
                  <c:v>Not yet Started</c:v>
                </c:pt>
              </c:strCache>
            </c:strRef>
          </c:tx>
          <c:spPr>
            <a:solidFill>
              <a:srgbClr val="EE2C12"/>
            </a:solidFill>
            <a:ln>
              <a:noFill/>
            </a:ln>
            <a:effectLst/>
          </c:spPr>
          <c:invertIfNegative val="0"/>
          <c:cat>
            <c:strRef>
              <c:f>Sheet1!$A$2:$A$5</c:f>
              <c:strCache>
                <c:ptCount val="2"/>
                <c:pt idx="0">
                  <c:v>Res 1.5</c:v>
                </c:pt>
                <c:pt idx="1">
                  <c:v>Res 1.3</c:v>
                </c:pt>
              </c:strCache>
            </c:strRef>
          </c:cat>
          <c:val>
            <c:numRef>
              <c:f>Sheet1!$B$2:$B$5</c:f>
              <c:numCache>
                <c:formatCode>General</c:formatCode>
                <c:ptCount val="4"/>
                <c:pt idx="0">
                  <c:v>10</c:v>
                </c:pt>
                <c:pt idx="1">
                  <c:v>40</c:v>
                </c:pt>
              </c:numCache>
            </c:numRef>
          </c:val>
          <c:extLst>
            <c:ext xmlns:c16="http://schemas.microsoft.com/office/drawing/2014/chart" uri="{C3380CC4-5D6E-409C-BE32-E72D297353CC}">
              <c16:uniqueId val="{00000000-4579-4B0B-BCF6-C78B2FEFD40B}"/>
            </c:ext>
          </c:extLst>
        </c:ser>
        <c:ser>
          <c:idx val="1"/>
          <c:order val="1"/>
          <c:tx>
            <c:strRef>
              <c:f>Sheet1!$C$1</c:f>
              <c:strCache>
                <c:ptCount val="1"/>
                <c:pt idx="0">
                  <c:v>Started but less than 50%</c:v>
                </c:pt>
              </c:strCache>
            </c:strRef>
          </c:tx>
          <c:spPr>
            <a:solidFill>
              <a:srgbClr val="FFC000"/>
            </a:solidFill>
            <a:ln>
              <a:noFill/>
            </a:ln>
            <a:effectLst/>
          </c:spPr>
          <c:invertIfNegative val="0"/>
          <c:cat>
            <c:strRef>
              <c:f>Sheet1!$A$2:$A$5</c:f>
              <c:strCache>
                <c:ptCount val="2"/>
                <c:pt idx="0">
                  <c:v>Res 1.5</c:v>
                </c:pt>
                <c:pt idx="1">
                  <c:v>Res 1.3</c:v>
                </c:pt>
              </c:strCache>
            </c:strRef>
          </c:cat>
          <c:val>
            <c:numRef>
              <c:f>Sheet1!$C$2:$C$5</c:f>
              <c:numCache>
                <c:formatCode>General</c:formatCode>
                <c:ptCount val="4"/>
                <c:pt idx="0">
                  <c:v>30</c:v>
                </c:pt>
                <c:pt idx="1">
                  <c:v>30</c:v>
                </c:pt>
              </c:numCache>
            </c:numRef>
          </c:val>
          <c:extLst>
            <c:ext xmlns:c16="http://schemas.microsoft.com/office/drawing/2014/chart" uri="{C3380CC4-5D6E-409C-BE32-E72D297353CC}">
              <c16:uniqueId val="{00000001-4579-4B0B-BCF6-C78B2FEFD40B}"/>
            </c:ext>
          </c:extLst>
        </c:ser>
        <c:ser>
          <c:idx val="2"/>
          <c:order val="2"/>
          <c:tx>
            <c:strRef>
              <c:f>Sheet1!$D$1</c:f>
              <c:strCache>
                <c:ptCount val="1"/>
                <c:pt idx="0">
                  <c:v>Started and more than 50%</c:v>
                </c:pt>
              </c:strCache>
            </c:strRef>
          </c:tx>
          <c:spPr>
            <a:solidFill>
              <a:schemeClr val="accent3"/>
            </a:solidFill>
            <a:ln>
              <a:noFill/>
            </a:ln>
            <a:effectLst/>
          </c:spPr>
          <c:invertIfNegative val="0"/>
          <c:cat>
            <c:strRef>
              <c:f>Sheet1!$A$2:$A$5</c:f>
              <c:strCache>
                <c:ptCount val="2"/>
                <c:pt idx="0">
                  <c:v>Res 1.5</c:v>
                </c:pt>
                <c:pt idx="1">
                  <c:v>Res 1.3</c:v>
                </c:pt>
              </c:strCache>
            </c:strRef>
          </c:cat>
          <c:val>
            <c:numRef>
              <c:f>Sheet1!$D$2:$D$5</c:f>
              <c:numCache>
                <c:formatCode>General</c:formatCode>
                <c:ptCount val="4"/>
                <c:pt idx="0">
                  <c:v>20</c:v>
                </c:pt>
                <c:pt idx="1">
                  <c:v>20</c:v>
                </c:pt>
              </c:numCache>
            </c:numRef>
          </c:val>
          <c:extLst>
            <c:ext xmlns:c16="http://schemas.microsoft.com/office/drawing/2014/chart" uri="{C3380CC4-5D6E-409C-BE32-E72D297353CC}">
              <c16:uniqueId val="{00000002-4579-4B0B-BCF6-C78B2FEFD40B}"/>
            </c:ext>
          </c:extLst>
        </c:ser>
        <c:ser>
          <c:idx val="3"/>
          <c:order val="3"/>
          <c:tx>
            <c:strRef>
              <c:f>Sheet1!$E$1</c:f>
              <c:strCache>
                <c:ptCount val="1"/>
                <c:pt idx="0">
                  <c:v>Achieved</c:v>
                </c:pt>
              </c:strCache>
            </c:strRef>
          </c:tx>
          <c:spPr>
            <a:solidFill>
              <a:schemeClr val="accent5"/>
            </a:solidFill>
            <a:ln>
              <a:noFill/>
            </a:ln>
            <a:effectLst/>
          </c:spPr>
          <c:invertIfNegative val="0"/>
          <c:cat>
            <c:strRef>
              <c:f>Sheet1!$A$2:$A$5</c:f>
              <c:strCache>
                <c:ptCount val="2"/>
                <c:pt idx="0">
                  <c:v>Res 1.5</c:v>
                </c:pt>
                <c:pt idx="1">
                  <c:v>Res 1.3</c:v>
                </c:pt>
              </c:strCache>
            </c:strRef>
          </c:cat>
          <c:val>
            <c:numRef>
              <c:f>Sheet1!$E$2:$E$5</c:f>
              <c:numCache>
                <c:formatCode>General</c:formatCode>
                <c:ptCount val="4"/>
                <c:pt idx="0">
                  <c:v>40</c:v>
                </c:pt>
                <c:pt idx="1">
                  <c:v>10</c:v>
                </c:pt>
              </c:numCache>
            </c:numRef>
          </c:val>
          <c:extLst>
            <c:ext xmlns:c16="http://schemas.microsoft.com/office/drawing/2014/chart" uri="{C3380CC4-5D6E-409C-BE32-E72D297353CC}">
              <c16:uniqueId val="{00000003-4579-4B0B-BCF6-C78B2FEFD40B}"/>
            </c:ext>
          </c:extLst>
        </c:ser>
        <c:ser>
          <c:idx val="4"/>
          <c:order val="4"/>
          <c:tx>
            <c:strRef>
              <c:f>Sheet1!$F$1</c:f>
              <c:strCache>
                <c:ptCount val="1"/>
                <c:pt idx="0">
                  <c:v>No report received </c:v>
                </c:pt>
              </c:strCache>
            </c:strRef>
          </c:tx>
          <c:spPr>
            <a:solidFill>
              <a:schemeClr val="accent6">
                <a:lumMod val="50000"/>
              </a:schemeClr>
            </a:solidFill>
            <a:ln>
              <a:noFill/>
            </a:ln>
            <a:effectLst/>
          </c:spPr>
          <c:invertIfNegative val="0"/>
          <c:cat>
            <c:strRef>
              <c:f>Sheet1!$A$2:$A$5</c:f>
              <c:strCache>
                <c:ptCount val="2"/>
                <c:pt idx="0">
                  <c:v>Res 1.5</c:v>
                </c:pt>
                <c:pt idx="1">
                  <c:v>Res 1.3</c:v>
                </c:pt>
              </c:strCache>
            </c:strRef>
          </c:cat>
          <c:val>
            <c:numRef>
              <c:f>Sheet1!$F$2:$F$5</c:f>
              <c:numCache>
                <c:formatCode>General</c:formatCode>
                <c:ptCount val="4"/>
                <c:pt idx="0">
                  <c:v>0</c:v>
                </c:pt>
                <c:pt idx="1">
                  <c:v>0</c:v>
                </c:pt>
              </c:numCache>
            </c:numRef>
          </c:val>
          <c:extLst>
            <c:ext xmlns:c16="http://schemas.microsoft.com/office/drawing/2014/chart" uri="{C3380CC4-5D6E-409C-BE32-E72D297353CC}">
              <c16:uniqueId val="{00000007-4579-4B0B-BCF6-C78B2FEFD40B}"/>
            </c:ext>
          </c:extLst>
        </c:ser>
        <c:ser>
          <c:idx val="5"/>
          <c:order val="5"/>
          <c:tx>
            <c:strRef>
              <c:f>Sheet1!$G$1</c:f>
              <c:strCache>
                <c:ptCount val="1"/>
                <c:pt idx="0">
                  <c:v>Not Applicable</c:v>
                </c:pt>
              </c:strCache>
            </c:strRef>
          </c:tx>
          <c:spPr>
            <a:solidFill>
              <a:srgbClr val="7030A0"/>
            </a:solidFill>
            <a:ln>
              <a:noFill/>
            </a:ln>
            <a:effectLst/>
          </c:spPr>
          <c:invertIfNegative val="0"/>
          <c:cat>
            <c:strRef>
              <c:f>Sheet1!$A$2:$A$5</c:f>
              <c:strCache>
                <c:ptCount val="2"/>
                <c:pt idx="0">
                  <c:v>Res 1.5</c:v>
                </c:pt>
                <c:pt idx="1">
                  <c:v>Res 1.3</c:v>
                </c:pt>
              </c:strCache>
            </c:strRef>
          </c:cat>
          <c:val>
            <c:numRef>
              <c:f>Sheet1!$G$2:$G$5</c:f>
              <c:numCache>
                <c:formatCode>General</c:formatCode>
                <c:ptCount val="4"/>
                <c:pt idx="0">
                  <c:v>0</c:v>
                </c:pt>
                <c:pt idx="1">
                  <c:v>0</c:v>
                </c:pt>
              </c:numCache>
            </c:numRef>
          </c:val>
          <c:extLst>
            <c:ext xmlns:c16="http://schemas.microsoft.com/office/drawing/2014/chart" uri="{C3380CC4-5D6E-409C-BE32-E72D297353CC}">
              <c16:uniqueId val="{00000008-4579-4B0B-BCF6-C78B2FEFD40B}"/>
            </c:ext>
          </c:extLst>
        </c:ser>
        <c:dLbls>
          <c:showLegendKey val="0"/>
          <c:showVal val="0"/>
          <c:showCatName val="0"/>
          <c:showSerName val="0"/>
          <c:showPercent val="0"/>
          <c:showBubbleSize val="0"/>
        </c:dLbls>
        <c:gapWidth val="150"/>
        <c:overlap val="100"/>
        <c:axId val="1798254911"/>
        <c:axId val="1798246751"/>
      </c:barChart>
      <c:catAx>
        <c:axId val="1798254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8246751"/>
        <c:crosses val="autoZero"/>
        <c:auto val="1"/>
        <c:lblAlgn val="ctr"/>
        <c:lblOffset val="100"/>
        <c:noMultiLvlLbl val="0"/>
      </c:catAx>
      <c:valAx>
        <c:axId val="179824675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8254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State of implementation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Sheet1!$A$2:$A$7</c:f>
              <c:strCache>
                <c:ptCount val="6"/>
                <c:pt idx="0">
                  <c:v>Res 2.2</c:v>
                </c:pt>
                <c:pt idx="1">
                  <c:v>Res 2.8</c:v>
                </c:pt>
                <c:pt idx="2">
                  <c:v>Res 2.9</c:v>
                </c:pt>
                <c:pt idx="3">
                  <c:v>Res 2.12</c:v>
                </c:pt>
                <c:pt idx="4">
                  <c:v>Res 2.11</c:v>
                </c:pt>
                <c:pt idx="5">
                  <c:v>Res 2.14</c:v>
                </c:pt>
              </c:strCache>
            </c:strRef>
          </c:cat>
          <c:val>
            <c:numRef>
              <c:f>Sheet1!$B$2:$B$7</c:f>
              <c:numCache>
                <c:formatCode>General</c:formatCode>
                <c:ptCount val="6"/>
                <c:pt idx="0">
                  <c:v>0</c:v>
                </c:pt>
                <c:pt idx="1">
                  <c:v>10</c:v>
                </c:pt>
                <c:pt idx="2">
                  <c:v>30</c:v>
                </c:pt>
                <c:pt idx="3">
                  <c:v>30</c:v>
                </c:pt>
                <c:pt idx="4">
                  <c:v>10</c:v>
                </c:pt>
                <c:pt idx="5">
                  <c:v>80</c:v>
                </c:pt>
              </c:numCache>
            </c:numRef>
          </c:val>
          <c:extLst>
            <c:ext xmlns:c16="http://schemas.microsoft.com/office/drawing/2014/chart" uri="{C3380CC4-5D6E-409C-BE32-E72D297353CC}">
              <c16:uniqueId val="{00000000-B958-4919-934F-768D2ADDC533}"/>
            </c:ext>
          </c:extLst>
        </c:ser>
        <c:ser>
          <c:idx val="1"/>
          <c:order val="1"/>
          <c:tx>
            <c:strRef>
              <c:f>Sheet1!$C$1</c:f>
              <c:strCache>
                <c:ptCount val="1"/>
                <c:pt idx="0">
                  <c:v>Less than 50%</c:v>
                </c:pt>
              </c:strCache>
            </c:strRef>
          </c:tx>
          <c:spPr>
            <a:solidFill>
              <a:srgbClr val="FFC000"/>
            </a:solidFill>
            <a:ln>
              <a:noFill/>
            </a:ln>
            <a:effectLst/>
          </c:spPr>
          <c:invertIfNegative val="0"/>
          <c:cat>
            <c:strRef>
              <c:f>Sheet1!$A$2:$A$7</c:f>
              <c:strCache>
                <c:ptCount val="6"/>
                <c:pt idx="0">
                  <c:v>Res 2.2</c:v>
                </c:pt>
                <c:pt idx="1">
                  <c:v>Res 2.8</c:v>
                </c:pt>
                <c:pt idx="2">
                  <c:v>Res 2.9</c:v>
                </c:pt>
                <c:pt idx="3">
                  <c:v>Res 2.12</c:v>
                </c:pt>
                <c:pt idx="4">
                  <c:v>Res 2.11</c:v>
                </c:pt>
                <c:pt idx="5">
                  <c:v>Res 2.14</c:v>
                </c:pt>
              </c:strCache>
            </c:strRef>
          </c:cat>
          <c:val>
            <c:numRef>
              <c:f>Sheet1!$C$2:$C$7</c:f>
              <c:numCache>
                <c:formatCode>General</c:formatCode>
                <c:ptCount val="6"/>
                <c:pt idx="0">
                  <c:v>20</c:v>
                </c:pt>
                <c:pt idx="1">
                  <c:v>10</c:v>
                </c:pt>
                <c:pt idx="2">
                  <c:v>40</c:v>
                </c:pt>
                <c:pt idx="3">
                  <c:v>30</c:v>
                </c:pt>
                <c:pt idx="4">
                  <c:v>10</c:v>
                </c:pt>
                <c:pt idx="5">
                  <c:v>10</c:v>
                </c:pt>
              </c:numCache>
            </c:numRef>
          </c:val>
          <c:extLst>
            <c:ext xmlns:c16="http://schemas.microsoft.com/office/drawing/2014/chart" uri="{C3380CC4-5D6E-409C-BE32-E72D297353CC}">
              <c16:uniqueId val="{00000001-B958-4919-934F-768D2ADDC533}"/>
            </c:ext>
          </c:extLst>
        </c:ser>
        <c:ser>
          <c:idx val="2"/>
          <c:order val="2"/>
          <c:tx>
            <c:strRef>
              <c:f>Sheet1!$D$1</c:f>
              <c:strCache>
                <c:ptCount val="1"/>
                <c:pt idx="0">
                  <c:v>More than 50%</c:v>
                </c:pt>
              </c:strCache>
            </c:strRef>
          </c:tx>
          <c:spPr>
            <a:solidFill>
              <a:srgbClr val="92D050"/>
            </a:solidFill>
            <a:ln>
              <a:noFill/>
            </a:ln>
            <a:effectLst/>
          </c:spPr>
          <c:invertIfNegative val="0"/>
          <c:cat>
            <c:strRef>
              <c:f>Sheet1!$A$2:$A$7</c:f>
              <c:strCache>
                <c:ptCount val="6"/>
                <c:pt idx="0">
                  <c:v>Res 2.2</c:v>
                </c:pt>
                <c:pt idx="1">
                  <c:v>Res 2.8</c:v>
                </c:pt>
                <c:pt idx="2">
                  <c:v>Res 2.9</c:v>
                </c:pt>
                <c:pt idx="3">
                  <c:v>Res 2.12</c:v>
                </c:pt>
                <c:pt idx="4">
                  <c:v>Res 2.11</c:v>
                </c:pt>
                <c:pt idx="5">
                  <c:v>Res 2.14</c:v>
                </c:pt>
              </c:strCache>
            </c:strRef>
          </c:cat>
          <c:val>
            <c:numRef>
              <c:f>Sheet1!$D$2:$D$7</c:f>
              <c:numCache>
                <c:formatCode>General</c:formatCode>
                <c:ptCount val="6"/>
                <c:pt idx="0">
                  <c:v>40</c:v>
                </c:pt>
                <c:pt idx="1">
                  <c:v>40</c:v>
                </c:pt>
                <c:pt idx="2">
                  <c:v>10</c:v>
                </c:pt>
                <c:pt idx="3">
                  <c:v>20</c:v>
                </c:pt>
                <c:pt idx="4">
                  <c:v>0</c:v>
                </c:pt>
                <c:pt idx="5">
                  <c:v>10</c:v>
                </c:pt>
              </c:numCache>
            </c:numRef>
          </c:val>
          <c:extLst>
            <c:ext xmlns:c16="http://schemas.microsoft.com/office/drawing/2014/chart" uri="{C3380CC4-5D6E-409C-BE32-E72D297353CC}">
              <c16:uniqueId val="{00000002-B958-4919-934F-768D2ADDC533}"/>
            </c:ext>
          </c:extLst>
        </c:ser>
        <c:ser>
          <c:idx val="3"/>
          <c:order val="3"/>
          <c:tx>
            <c:strRef>
              <c:f>Sheet1!$E$1</c:f>
              <c:strCache>
                <c:ptCount val="1"/>
                <c:pt idx="0">
                  <c:v>Achieved</c:v>
                </c:pt>
              </c:strCache>
            </c:strRef>
          </c:tx>
          <c:spPr>
            <a:solidFill>
              <a:schemeClr val="accent5"/>
            </a:solidFill>
            <a:ln>
              <a:noFill/>
            </a:ln>
            <a:effectLst/>
          </c:spPr>
          <c:invertIfNegative val="0"/>
          <c:cat>
            <c:strRef>
              <c:f>Sheet1!$A$2:$A$7</c:f>
              <c:strCache>
                <c:ptCount val="6"/>
                <c:pt idx="0">
                  <c:v>Res 2.2</c:v>
                </c:pt>
                <c:pt idx="1">
                  <c:v>Res 2.8</c:v>
                </c:pt>
                <c:pt idx="2">
                  <c:v>Res 2.9</c:v>
                </c:pt>
                <c:pt idx="3">
                  <c:v>Res 2.12</c:v>
                </c:pt>
                <c:pt idx="4">
                  <c:v>Res 2.11</c:v>
                </c:pt>
                <c:pt idx="5">
                  <c:v>Res 2.14</c:v>
                </c:pt>
              </c:strCache>
            </c:strRef>
          </c:cat>
          <c:val>
            <c:numRef>
              <c:f>Sheet1!$E$2:$E$7</c:f>
              <c:numCache>
                <c:formatCode>General</c:formatCode>
                <c:ptCount val="6"/>
                <c:pt idx="0">
                  <c:v>20</c:v>
                </c:pt>
                <c:pt idx="1">
                  <c:v>30</c:v>
                </c:pt>
                <c:pt idx="2">
                  <c:v>20</c:v>
                </c:pt>
                <c:pt idx="3">
                  <c:v>20</c:v>
                </c:pt>
                <c:pt idx="4">
                  <c:v>80</c:v>
                </c:pt>
                <c:pt idx="5">
                  <c:v>0</c:v>
                </c:pt>
              </c:numCache>
            </c:numRef>
          </c:val>
          <c:extLst>
            <c:ext xmlns:c16="http://schemas.microsoft.com/office/drawing/2014/chart" uri="{C3380CC4-5D6E-409C-BE32-E72D297353CC}">
              <c16:uniqueId val="{00000003-B958-4919-934F-768D2ADDC533}"/>
            </c:ext>
          </c:extLst>
        </c:ser>
        <c:ser>
          <c:idx val="4"/>
          <c:order val="4"/>
          <c:tx>
            <c:strRef>
              <c:f>Sheet1!$F$1</c:f>
              <c:strCache>
                <c:ptCount val="1"/>
                <c:pt idx="0">
                  <c:v>No response received</c:v>
                </c:pt>
              </c:strCache>
            </c:strRef>
          </c:tx>
          <c:spPr>
            <a:solidFill>
              <a:schemeClr val="accent6">
                <a:lumMod val="50000"/>
              </a:schemeClr>
            </a:solidFill>
            <a:ln>
              <a:noFill/>
            </a:ln>
            <a:effectLst/>
          </c:spPr>
          <c:invertIfNegative val="0"/>
          <c:cat>
            <c:strRef>
              <c:f>Sheet1!$A$2:$A$7</c:f>
              <c:strCache>
                <c:ptCount val="6"/>
                <c:pt idx="0">
                  <c:v>Res 2.2</c:v>
                </c:pt>
                <c:pt idx="1">
                  <c:v>Res 2.8</c:v>
                </c:pt>
                <c:pt idx="2">
                  <c:v>Res 2.9</c:v>
                </c:pt>
                <c:pt idx="3">
                  <c:v>Res 2.12</c:v>
                </c:pt>
                <c:pt idx="4">
                  <c:v>Res 2.11</c:v>
                </c:pt>
                <c:pt idx="5">
                  <c:v>Res 2.14</c:v>
                </c:pt>
              </c:strCache>
            </c:strRef>
          </c:cat>
          <c:val>
            <c:numRef>
              <c:f>Sheet1!$F$2:$F$7</c:f>
              <c:numCache>
                <c:formatCode>General</c:formatCode>
                <c:ptCount val="6"/>
                <c:pt idx="1">
                  <c:v>0</c:v>
                </c:pt>
                <c:pt idx="2">
                  <c:v>0</c:v>
                </c:pt>
                <c:pt idx="3">
                  <c:v>0</c:v>
                </c:pt>
                <c:pt idx="4">
                  <c:v>0</c:v>
                </c:pt>
                <c:pt idx="5">
                  <c:v>0</c:v>
                </c:pt>
              </c:numCache>
            </c:numRef>
          </c:val>
          <c:extLst>
            <c:ext xmlns:c16="http://schemas.microsoft.com/office/drawing/2014/chart" uri="{C3380CC4-5D6E-409C-BE32-E72D297353CC}">
              <c16:uniqueId val="{00000004-B958-4919-934F-768D2ADDC533}"/>
            </c:ext>
          </c:extLst>
        </c:ser>
        <c:ser>
          <c:idx val="5"/>
          <c:order val="5"/>
          <c:tx>
            <c:strRef>
              <c:f>Sheet1!$G$1</c:f>
              <c:strCache>
                <c:ptCount val="1"/>
                <c:pt idx="0">
                  <c:v>Not Applicable</c:v>
                </c:pt>
              </c:strCache>
            </c:strRef>
          </c:tx>
          <c:spPr>
            <a:solidFill>
              <a:srgbClr val="7030A0"/>
            </a:solidFill>
            <a:ln>
              <a:noFill/>
            </a:ln>
            <a:effectLst/>
          </c:spPr>
          <c:invertIfNegative val="0"/>
          <c:cat>
            <c:strRef>
              <c:f>Sheet1!$A$2:$A$7</c:f>
              <c:strCache>
                <c:ptCount val="6"/>
                <c:pt idx="0">
                  <c:v>Res 2.2</c:v>
                </c:pt>
                <c:pt idx="1">
                  <c:v>Res 2.8</c:v>
                </c:pt>
                <c:pt idx="2">
                  <c:v>Res 2.9</c:v>
                </c:pt>
                <c:pt idx="3">
                  <c:v>Res 2.12</c:v>
                </c:pt>
                <c:pt idx="4">
                  <c:v>Res 2.11</c:v>
                </c:pt>
                <c:pt idx="5">
                  <c:v>Res 2.14</c:v>
                </c:pt>
              </c:strCache>
            </c:strRef>
          </c:cat>
          <c:val>
            <c:numRef>
              <c:f>Sheet1!$G$2:$G$7</c:f>
              <c:numCache>
                <c:formatCode>General</c:formatCode>
                <c:ptCount val="6"/>
                <c:pt idx="0">
                  <c:v>20</c:v>
                </c:pt>
                <c:pt idx="1">
                  <c:v>0</c:v>
                </c:pt>
                <c:pt idx="2">
                  <c:v>0</c:v>
                </c:pt>
                <c:pt idx="3">
                  <c:v>0</c:v>
                </c:pt>
                <c:pt idx="4">
                  <c:v>0</c:v>
                </c:pt>
                <c:pt idx="5">
                  <c:v>0</c:v>
                </c:pt>
              </c:numCache>
            </c:numRef>
          </c:val>
          <c:extLst>
            <c:ext xmlns:c16="http://schemas.microsoft.com/office/drawing/2014/chart" uri="{C3380CC4-5D6E-409C-BE32-E72D297353CC}">
              <c16:uniqueId val="{00000005-B958-4919-934F-768D2ADDC533}"/>
            </c:ext>
          </c:extLst>
        </c:ser>
        <c:dLbls>
          <c:showLegendKey val="0"/>
          <c:showVal val="0"/>
          <c:showCatName val="0"/>
          <c:showSerName val="0"/>
          <c:showPercent val="0"/>
          <c:showBubbleSize val="0"/>
        </c:dLbls>
        <c:gapWidth val="150"/>
        <c:overlap val="100"/>
        <c:axId val="1607311615"/>
        <c:axId val="1607312095"/>
      </c:barChart>
      <c:catAx>
        <c:axId val="1607311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7312095"/>
        <c:crosses val="autoZero"/>
        <c:auto val="1"/>
        <c:lblAlgn val="ctr"/>
        <c:lblOffset val="100"/>
        <c:noMultiLvlLbl val="0"/>
      </c:catAx>
      <c:valAx>
        <c:axId val="16073120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7311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State of implementation</a:t>
            </a:r>
          </a:p>
        </c:rich>
      </c:tx>
      <c:layout>
        <c:manualLayout>
          <c:xMode val="edge"/>
          <c:yMode val="edge"/>
          <c:x val="0.2955564166716006"/>
          <c:y val="9.621994862857710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Sheet1!$A$2:$A$5</c:f>
              <c:strCache>
                <c:ptCount val="4"/>
                <c:pt idx="0">
                  <c:v>Res 3.1</c:v>
                </c:pt>
                <c:pt idx="1">
                  <c:v>Res 3.3</c:v>
                </c:pt>
                <c:pt idx="2">
                  <c:v>Res 3.7</c:v>
                </c:pt>
                <c:pt idx="3">
                  <c:v>Res 3.8</c:v>
                </c:pt>
              </c:strCache>
            </c:strRef>
          </c:cat>
          <c:val>
            <c:numRef>
              <c:f>Sheet1!$B$2:$B$5</c:f>
              <c:numCache>
                <c:formatCode>General</c:formatCode>
                <c:ptCount val="4"/>
                <c:pt idx="0">
                  <c:v>0</c:v>
                </c:pt>
                <c:pt idx="1">
                  <c:v>20</c:v>
                </c:pt>
                <c:pt idx="2">
                  <c:v>10</c:v>
                </c:pt>
                <c:pt idx="3">
                  <c:v>10</c:v>
                </c:pt>
              </c:numCache>
            </c:numRef>
          </c:val>
          <c:extLst>
            <c:ext xmlns:c16="http://schemas.microsoft.com/office/drawing/2014/chart" uri="{C3380CC4-5D6E-409C-BE32-E72D297353CC}">
              <c16:uniqueId val="{00000000-B83C-4CE9-AFD6-8542B03916F3}"/>
            </c:ext>
          </c:extLst>
        </c:ser>
        <c:ser>
          <c:idx val="1"/>
          <c:order val="1"/>
          <c:tx>
            <c:strRef>
              <c:f>Sheet1!$C$1</c:f>
              <c:strCache>
                <c:ptCount val="1"/>
                <c:pt idx="0">
                  <c:v>Less than 50%</c:v>
                </c:pt>
              </c:strCache>
            </c:strRef>
          </c:tx>
          <c:spPr>
            <a:solidFill>
              <a:srgbClr val="FFC000"/>
            </a:solidFill>
            <a:ln>
              <a:noFill/>
            </a:ln>
            <a:effectLst/>
          </c:spPr>
          <c:invertIfNegative val="0"/>
          <c:cat>
            <c:strRef>
              <c:f>Sheet1!$A$2:$A$5</c:f>
              <c:strCache>
                <c:ptCount val="4"/>
                <c:pt idx="0">
                  <c:v>Res 3.1</c:v>
                </c:pt>
                <c:pt idx="1">
                  <c:v>Res 3.3</c:v>
                </c:pt>
                <c:pt idx="2">
                  <c:v>Res 3.7</c:v>
                </c:pt>
                <c:pt idx="3">
                  <c:v>Res 3.8</c:v>
                </c:pt>
              </c:strCache>
            </c:strRef>
          </c:cat>
          <c:val>
            <c:numRef>
              <c:f>Sheet1!$C$2:$C$5</c:f>
              <c:numCache>
                <c:formatCode>General</c:formatCode>
                <c:ptCount val="4"/>
                <c:pt idx="0">
                  <c:v>20</c:v>
                </c:pt>
                <c:pt idx="1">
                  <c:v>50</c:v>
                </c:pt>
                <c:pt idx="2">
                  <c:v>10</c:v>
                </c:pt>
                <c:pt idx="3">
                  <c:v>40</c:v>
                </c:pt>
              </c:numCache>
            </c:numRef>
          </c:val>
          <c:extLst>
            <c:ext xmlns:c16="http://schemas.microsoft.com/office/drawing/2014/chart" uri="{C3380CC4-5D6E-409C-BE32-E72D297353CC}">
              <c16:uniqueId val="{00000001-B83C-4CE9-AFD6-8542B03916F3}"/>
            </c:ext>
          </c:extLst>
        </c:ser>
        <c:ser>
          <c:idx val="2"/>
          <c:order val="2"/>
          <c:tx>
            <c:strRef>
              <c:f>Sheet1!$D$1</c:f>
              <c:strCache>
                <c:ptCount val="1"/>
                <c:pt idx="0">
                  <c:v>More than 50%</c:v>
                </c:pt>
              </c:strCache>
            </c:strRef>
          </c:tx>
          <c:spPr>
            <a:solidFill>
              <a:srgbClr val="92D050"/>
            </a:solidFill>
            <a:ln>
              <a:noFill/>
            </a:ln>
            <a:effectLst/>
          </c:spPr>
          <c:invertIfNegative val="0"/>
          <c:cat>
            <c:strRef>
              <c:f>Sheet1!$A$2:$A$5</c:f>
              <c:strCache>
                <c:ptCount val="4"/>
                <c:pt idx="0">
                  <c:v>Res 3.1</c:v>
                </c:pt>
                <c:pt idx="1">
                  <c:v>Res 3.3</c:v>
                </c:pt>
                <c:pt idx="2">
                  <c:v>Res 3.7</c:v>
                </c:pt>
                <c:pt idx="3">
                  <c:v>Res 3.8</c:v>
                </c:pt>
              </c:strCache>
            </c:strRef>
          </c:cat>
          <c:val>
            <c:numRef>
              <c:f>Sheet1!$D$2:$D$5</c:f>
              <c:numCache>
                <c:formatCode>General</c:formatCode>
                <c:ptCount val="4"/>
                <c:pt idx="0">
                  <c:v>50</c:v>
                </c:pt>
                <c:pt idx="1">
                  <c:v>20</c:v>
                </c:pt>
                <c:pt idx="2">
                  <c:v>40</c:v>
                </c:pt>
                <c:pt idx="3">
                  <c:v>20</c:v>
                </c:pt>
              </c:numCache>
            </c:numRef>
          </c:val>
          <c:extLst>
            <c:ext xmlns:c16="http://schemas.microsoft.com/office/drawing/2014/chart" uri="{C3380CC4-5D6E-409C-BE32-E72D297353CC}">
              <c16:uniqueId val="{00000002-B83C-4CE9-AFD6-8542B03916F3}"/>
            </c:ext>
          </c:extLst>
        </c:ser>
        <c:ser>
          <c:idx val="3"/>
          <c:order val="3"/>
          <c:tx>
            <c:strRef>
              <c:f>Sheet1!$E$1</c:f>
              <c:strCache>
                <c:ptCount val="1"/>
                <c:pt idx="0">
                  <c:v>Achieved</c:v>
                </c:pt>
              </c:strCache>
            </c:strRef>
          </c:tx>
          <c:spPr>
            <a:solidFill>
              <a:schemeClr val="accent5"/>
            </a:solidFill>
            <a:ln>
              <a:noFill/>
            </a:ln>
            <a:effectLst/>
          </c:spPr>
          <c:invertIfNegative val="0"/>
          <c:cat>
            <c:strRef>
              <c:f>Sheet1!$A$2:$A$5</c:f>
              <c:strCache>
                <c:ptCount val="4"/>
                <c:pt idx="0">
                  <c:v>Res 3.1</c:v>
                </c:pt>
                <c:pt idx="1">
                  <c:v>Res 3.3</c:v>
                </c:pt>
                <c:pt idx="2">
                  <c:v>Res 3.7</c:v>
                </c:pt>
                <c:pt idx="3">
                  <c:v>Res 3.8</c:v>
                </c:pt>
              </c:strCache>
            </c:strRef>
          </c:cat>
          <c:val>
            <c:numRef>
              <c:f>Sheet1!$E$2:$E$5</c:f>
              <c:numCache>
                <c:formatCode>General</c:formatCode>
                <c:ptCount val="4"/>
                <c:pt idx="0">
                  <c:v>20</c:v>
                </c:pt>
                <c:pt idx="1">
                  <c:v>0</c:v>
                </c:pt>
                <c:pt idx="2">
                  <c:v>20</c:v>
                </c:pt>
                <c:pt idx="3">
                  <c:v>30</c:v>
                </c:pt>
              </c:numCache>
            </c:numRef>
          </c:val>
          <c:extLst>
            <c:ext xmlns:c16="http://schemas.microsoft.com/office/drawing/2014/chart" uri="{C3380CC4-5D6E-409C-BE32-E72D297353CC}">
              <c16:uniqueId val="{00000003-B83C-4CE9-AFD6-8542B03916F3}"/>
            </c:ext>
          </c:extLst>
        </c:ser>
        <c:ser>
          <c:idx val="4"/>
          <c:order val="4"/>
          <c:tx>
            <c:strRef>
              <c:f>Sheet1!$F$1</c:f>
              <c:strCache>
                <c:ptCount val="1"/>
                <c:pt idx="0">
                  <c:v>No response received</c:v>
                </c:pt>
              </c:strCache>
            </c:strRef>
          </c:tx>
          <c:spPr>
            <a:solidFill>
              <a:schemeClr val="accent6">
                <a:lumMod val="50000"/>
              </a:schemeClr>
            </a:solidFill>
            <a:ln>
              <a:noFill/>
            </a:ln>
            <a:effectLst/>
          </c:spPr>
          <c:invertIfNegative val="0"/>
          <c:cat>
            <c:strRef>
              <c:f>Sheet1!$A$2:$A$5</c:f>
              <c:strCache>
                <c:ptCount val="4"/>
                <c:pt idx="0">
                  <c:v>Res 3.1</c:v>
                </c:pt>
                <c:pt idx="1">
                  <c:v>Res 3.3</c:v>
                </c:pt>
                <c:pt idx="2">
                  <c:v>Res 3.7</c:v>
                </c:pt>
                <c:pt idx="3">
                  <c:v>Res 3.8</c:v>
                </c:pt>
              </c:strCache>
            </c:strRef>
          </c:cat>
          <c:val>
            <c:numRef>
              <c:f>Sheet1!$F$2:$F$5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4-B83C-4CE9-AFD6-8542B03916F3}"/>
            </c:ext>
          </c:extLst>
        </c:ser>
        <c:ser>
          <c:idx val="5"/>
          <c:order val="5"/>
          <c:tx>
            <c:strRef>
              <c:f>Sheet1!$G$1</c:f>
              <c:strCache>
                <c:ptCount val="1"/>
                <c:pt idx="0">
                  <c:v>Not Applicable</c:v>
                </c:pt>
              </c:strCache>
            </c:strRef>
          </c:tx>
          <c:spPr>
            <a:solidFill>
              <a:srgbClr val="7030A0"/>
            </a:solidFill>
            <a:ln>
              <a:noFill/>
            </a:ln>
            <a:effectLst/>
          </c:spPr>
          <c:invertIfNegative val="0"/>
          <c:cat>
            <c:strRef>
              <c:f>Sheet1!$A$2:$A$5</c:f>
              <c:strCache>
                <c:ptCount val="4"/>
                <c:pt idx="0">
                  <c:v>Res 3.1</c:v>
                </c:pt>
                <c:pt idx="1">
                  <c:v>Res 3.3</c:v>
                </c:pt>
                <c:pt idx="2">
                  <c:v>Res 3.7</c:v>
                </c:pt>
                <c:pt idx="3">
                  <c:v>Res 3.8</c:v>
                </c:pt>
              </c:strCache>
            </c:strRef>
          </c:cat>
          <c:val>
            <c:numRef>
              <c:f>Sheet1!$G$2:$G$5</c:f>
              <c:numCache>
                <c:formatCode>General</c:formatCode>
                <c:ptCount val="4"/>
                <c:pt idx="0">
                  <c:v>10</c:v>
                </c:pt>
                <c:pt idx="1">
                  <c:v>10</c:v>
                </c:pt>
                <c:pt idx="2">
                  <c:v>20</c:v>
                </c:pt>
                <c:pt idx="3">
                  <c:v>0</c:v>
                </c:pt>
              </c:numCache>
            </c:numRef>
          </c:val>
          <c:extLst>
            <c:ext xmlns:c16="http://schemas.microsoft.com/office/drawing/2014/chart" uri="{C3380CC4-5D6E-409C-BE32-E72D297353CC}">
              <c16:uniqueId val="{00000005-B83C-4CE9-AFD6-8542B03916F3}"/>
            </c:ext>
          </c:extLst>
        </c:ser>
        <c:dLbls>
          <c:showLegendKey val="0"/>
          <c:showVal val="0"/>
          <c:showCatName val="0"/>
          <c:showSerName val="0"/>
          <c:showPercent val="0"/>
          <c:showBubbleSize val="0"/>
        </c:dLbls>
        <c:gapWidth val="150"/>
        <c:overlap val="100"/>
        <c:axId val="1607311615"/>
        <c:axId val="1607312095"/>
      </c:barChart>
      <c:catAx>
        <c:axId val="1607311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7312095"/>
        <c:crosses val="autoZero"/>
        <c:auto val="1"/>
        <c:lblAlgn val="ctr"/>
        <c:lblOffset val="100"/>
        <c:noMultiLvlLbl val="0"/>
      </c:catAx>
      <c:valAx>
        <c:axId val="16073120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7311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State of implementation</a:t>
            </a:r>
          </a:p>
        </c:rich>
      </c:tx>
      <c:layout>
        <c:manualLayout>
          <c:xMode val="edge"/>
          <c:yMode val="edge"/>
          <c:x val="0.2955564166716006"/>
          <c:y val="9.621994862857710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Sheet1!$A$2:$A$5</c:f>
              <c:strCache>
                <c:ptCount val="3"/>
                <c:pt idx="0">
                  <c:v>Res 3.10</c:v>
                </c:pt>
                <c:pt idx="1">
                  <c:v>Res 3.11</c:v>
                </c:pt>
                <c:pt idx="2">
                  <c:v>Res 3.5</c:v>
                </c:pt>
              </c:strCache>
            </c:strRef>
          </c:cat>
          <c:val>
            <c:numRef>
              <c:f>Sheet1!$B$2:$B$5</c:f>
              <c:numCache>
                <c:formatCode>General</c:formatCode>
                <c:ptCount val="4"/>
                <c:pt idx="0">
                  <c:v>0</c:v>
                </c:pt>
                <c:pt idx="1">
                  <c:v>10</c:v>
                </c:pt>
                <c:pt idx="2">
                  <c:v>0</c:v>
                </c:pt>
              </c:numCache>
            </c:numRef>
          </c:val>
          <c:extLst>
            <c:ext xmlns:c16="http://schemas.microsoft.com/office/drawing/2014/chart" uri="{C3380CC4-5D6E-409C-BE32-E72D297353CC}">
              <c16:uniqueId val="{00000000-C4FC-4879-9704-07EB9AD7C6E4}"/>
            </c:ext>
          </c:extLst>
        </c:ser>
        <c:ser>
          <c:idx val="1"/>
          <c:order val="1"/>
          <c:tx>
            <c:strRef>
              <c:f>Sheet1!$C$1</c:f>
              <c:strCache>
                <c:ptCount val="1"/>
                <c:pt idx="0">
                  <c:v>Less than 50%</c:v>
                </c:pt>
              </c:strCache>
            </c:strRef>
          </c:tx>
          <c:spPr>
            <a:solidFill>
              <a:srgbClr val="FFC000"/>
            </a:solidFill>
            <a:ln>
              <a:noFill/>
            </a:ln>
            <a:effectLst/>
          </c:spPr>
          <c:invertIfNegative val="0"/>
          <c:cat>
            <c:strRef>
              <c:f>Sheet1!$A$2:$A$5</c:f>
              <c:strCache>
                <c:ptCount val="3"/>
                <c:pt idx="0">
                  <c:v>Res 3.10</c:v>
                </c:pt>
                <c:pt idx="1">
                  <c:v>Res 3.11</c:v>
                </c:pt>
                <c:pt idx="2">
                  <c:v>Res 3.5</c:v>
                </c:pt>
              </c:strCache>
            </c:strRef>
          </c:cat>
          <c:val>
            <c:numRef>
              <c:f>Sheet1!$C$2:$C$5</c:f>
              <c:numCache>
                <c:formatCode>General</c:formatCode>
                <c:ptCount val="4"/>
                <c:pt idx="0">
                  <c:v>20</c:v>
                </c:pt>
                <c:pt idx="1">
                  <c:v>10</c:v>
                </c:pt>
                <c:pt idx="2">
                  <c:v>60</c:v>
                </c:pt>
              </c:numCache>
            </c:numRef>
          </c:val>
          <c:extLst>
            <c:ext xmlns:c16="http://schemas.microsoft.com/office/drawing/2014/chart" uri="{C3380CC4-5D6E-409C-BE32-E72D297353CC}">
              <c16:uniqueId val="{00000001-C4FC-4879-9704-07EB9AD7C6E4}"/>
            </c:ext>
          </c:extLst>
        </c:ser>
        <c:ser>
          <c:idx val="2"/>
          <c:order val="2"/>
          <c:tx>
            <c:strRef>
              <c:f>Sheet1!$D$1</c:f>
              <c:strCache>
                <c:ptCount val="1"/>
                <c:pt idx="0">
                  <c:v>More than 50%</c:v>
                </c:pt>
              </c:strCache>
            </c:strRef>
          </c:tx>
          <c:spPr>
            <a:solidFill>
              <a:srgbClr val="92D050"/>
            </a:solidFill>
            <a:ln>
              <a:noFill/>
            </a:ln>
            <a:effectLst/>
          </c:spPr>
          <c:invertIfNegative val="0"/>
          <c:cat>
            <c:strRef>
              <c:f>Sheet1!$A$2:$A$5</c:f>
              <c:strCache>
                <c:ptCount val="3"/>
                <c:pt idx="0">
                  <c:v>Res 3.10</c:v>
                </c:pt>
                <c:pt idx="1">
                  <c:v>Res 3.11</c:v>
                </c:pt>
                <c:pt idx="2">
                  <c:v>Res 3.5</c:v>
                </c:pt>
              </c:strCache>
            </c:strRef>
          </c:cat>
          <c:val>
            <c:numRef>
              <c:f>Sheet1!$D$2:$D$5</c:f>
              <c:numCache>
                <c:formatCode>General</c:formatCode>
                <c:ptCount val="4"/>
                <c:pt idx="0">
                  <c:v>10</c:v>
                </c:pt>
                <c:pt idx="1">
                  <c:v>10</c:v>
                </c:pt>
                <c:pt idx="2">
                  <c:v>0</c:v>
                </c:pt>
              </c:numCache>
            </c:numRef>
          </c:val>
          <c:extLst>
            <c:ext xmlns:c16="http://schemas.microsoft.com/office/drawing/2014/chart" uri="{C3380CC4-5D6E-409C-BE32-E72D297353CC}">
              <c16:uniqueId val="{00000002-C4FC-4879-9704-07EB9AD7C6E4}"/>
            </c:ext>
          </c:extLst>
        </c:ser>
        <c:ser>
          <c:idx val="3"/>
          <c:order val="3"/>
          <c:tx>
            <c:strRef>
              <c:f>Sheet1!$E$1</c:f>
              <c:strCache>
                <c:ptCount val="1"/>
                <c:pt idx="0">
                  <c:v>Achieved</c:v>
                </c:pt>
              </c:strCache>
            </c:strRef>
          </c:tx>
          <c:spPr>
            <a:solidFill>
              <a:schemeClr val="accent5"/>
            </a:solidFill>
            <a:ln>
              <a:noFill/>
            </a:ln>
            <a:effectLst/>
          </c:spPr>
          <c:invertIfNegative val="0"/>
          <c:cat>
            <c:strRef>
              <c:f>Sheet1!$A$2:$A$5</c:f>
              <c:strCache>
                <c:ptCount val="3"/>
                <c:pt idx="0">
                  <c:v>Res 3.10</c:v>
                </c:pt>
                <c:pt idx="1">
                  <c:v>Res 3.11</c:v>
                </c:pt>
                <c:pt idx="2">
                  <c:v>Res 3.5</c:v>
                </c:pt>
              </c:strCache>
            </c:strRef>
          </c:cat>
          <c:val>
            <c:numRef>
              <c:f>Sheet1!$E$2:$E$5</c:f>
              <c:numCache>
                <c:formatCode>General</c:formatCode>
                <c:ptCount val="4"/>
                <c:pt idx="0">
                  <c:v>70</c:v>
                </c:pt>
                <c:pt idx="1">
                  <c:v>70</c:v>
                </c:pt>
                <c:pt idx="2">
                  <c:v>40</c:v>
                </c:pt>
              </c:numCache>
            </c:numRef>
          </c:val>
          <c:extLst>
            <c:ext xmlns:c16="http://schemas.microsoft.com/office/drawing/2014/chart" uri="{C3380CC4-5D6E-409C-BE32-E72D297353CC}">
              <c16:uniqueId val="{00000003-C4FC-4879-9704-07EB9AD7C6E4}"/>
            </c:ext>
          </c:extLst>
        </c:ser>
        <c:ser>
          <c:idx val="4"/>
          <c:order val="4"/>
          <c:tx>
            <c:strRef>
              <c:f>Sheet1!$F$1</c:f>
              <c:strCache>
                <c:ptCount val="1"/>
                <c:pt idx="0">
                  <c:v>No response received</c:v>
                </c:pt>
              </c:strCache>
            </c:strRef>
          </c:tx>
          <c:spPr>
            <a:solidFill>
              <a:schemeClr val="accent6">
                <a:lumMod val="50000"/>
              </a:schemeClr>
            </a:solidFill>
            <a:ln>
              <a:noFill/>
            </a:ln>
            <a:effectLst/>
          </c:spPr>
          <c:invertIfNegative val="0"/>
          <c:cat>
            <c:strRef>
              <c:f>Sheet1!$A$2:$A$5</c:f>
              <c:strCache>
                <c:ptCount val="3"/>
                <c:pt idx="0">
                  <c:v>Res 3.10</c:v>
                </c:pt>
                <c:pt idx="1">
                  <c:v>Res 3.11</c:v>
                </c:pt>
                <c:pt idx="2">
                  <c:v>Res 3.5</c:v>
                </c:pt>
              </c:strCache>
            </c:strRef>
          </c:cat>
          <c:val>
            <c:numRef>
              <c:f>Sheet1!$F$2:$F$5</c:f>
              <c:numCache>
                <c:formatCode>General</c:formatCode>
                <c:ptCount val="4"/>
                <c:pt idx="0">
                  <c:v>0</c:v>
                </c:pt>
                <c:pt idx="1">
                  <c:v>0</c:v>
                </c:pt>
                <c:pt idx="2">
                  <c:v>0</c:v>
                </c:pt>
              </c:numCache>
            </c:numRef>
          </c:val>
          <c:extLst>
            <c:ext xmlns:c16="http://schemas.microsoft.com/office/drawing/2014/chart" uri="{C3380CC4-5D6E-409C-BE32-E72D297353CC}">
              <c16:uniqueId val="{00000004-C4FC-4879-9704-07EB9AD7C6E4}"/>
            </c:ext>
          </c:extLst>
        </c:ser>
        <c:ser>
          <c:idx val="5"/>
          <c:order val="5"/>
          <c:tx>
            <c:strRef>
              <c:f>Sheet1!$G$1</c:f>
              <c:strCache>
                <c:ptCount val="1"/>
                <c:pt idx="0">
                  <c:v>Not Applicable</c:v>
                </c:pt>
              </c:strCache>
            </c:strRef>
          </c:tx>
          <c:spPr>
            <a:solidFill>
              <a:srgbClr val="7030A0"/>
            </a:solidFill>
            <a:ln>
              <a:noFill/>
            </a:ln>
            <a:effectLst/>
          </c:spPr>
          <c:invertIfNegative val="0"/>
          <c:cat>
            <c:strRef>
              <c:f>Sheet1!$A$2:$A$5</c:f>
              <c:strCache>
                <c:ptCount val="3"/>
                <c:pt idx="0">
                  <c:v>Res 3.10</c:v>
                </c:pt>
                <c:pt idx="1">
                  <c:v>Res 3.11</c:v>
                </c:pt>
                <c:pt idx="2">
                  <c:v>Res 3.5</c:v>
                </c:pt>
              </c:strCache>
            </c:strRef>
          </c:cat>
          <c:val>
            <c:numRef>
              <c:f>Sheet1!$G$2:$G$5</c:f>
              <c:numCache>
                <c:formatCode>General</c:formatCode>
                <c:ptCount val="4"/>
                <c:pt idx="0">
                  <c:v>0</c:v>
                </c:pt>
                <c:pt idx="1">
                  <c:v>0</c:v>
                </c:pt>
                <c:pt idx="2">
                  <c:v>0</c:v>
                </c:pt>
              </c:numCache>
            </c:numRef>
          </c:val>
          <c:extLst>
            <c:ext xmlns:c16="http://schemas.microsoft.com/office/drawing/2014/chart" uri="{C3380CC4-5D6E-409C-BE32-E72D297353CC}">
              <c16:uniqueId val="{00000005-C4FC-4879-9704-07EB9AD7C6E4}"/>
            </c:ext>
          </c:extLst>
        </c:ser>
        <c:dLbls>
          <c:showLegendKey val="0"/>
          <c:showVal val="0"/>
          <c:showCatName val="0"/>
          <c:showSerName val="0"/>
          <c:showPercent val="0"/>
          <c:showBubbleSize val="0"/>
        </c:dLbls>
        <c:gapWidth val="150"/>
        <c:overlap val="100"/>
        <c:axId val="1607311615"/>
        <c:axId val="1607312095"/>
      </c:barChart>
      <c:catAx>
        <c:axId val="1607311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7312095"/>
        <c:crosses val="autoZero"/>
        <c:auto val="1"/>
        <c:lblAlgn val="ctr"/>
        <c:lblOffset val="100"/>
        <c:noMultiLvlLbl val="0"/>
      </c:catAx>
      <c:valAx>
        <c:axId val="16073120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7311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Status of Implementation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manualLayout>
          <c:layoutTarget val="inner"/>
          <c:xMode val="edge"/>
          <c:yMode val="edge"/>
          <c:x val="9.9255568342837733E-2"/>
          <c:y val="8.1749901153080326E-2"/>
          <c:w val="0.91351008858267713"/>
          <c:h val="0.76748654235442038"/>
        </c:manualLayout>
      </c:layout>
      <c:barChart>
        <c:barDir val="col"/>
        <c:grouping val="percent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Sheet1!$A$2:$A$6</c:f>
              <c:strCache>
                <c:ptCount val="4"/>
                <c:pt idx="0">
                  <c:v>Res 3.6</c:v>
                </c:pt>
                <c:pt idx="1">
                  <c:v>Res 3.9</c:v>
                </c:pt>
                <c:pt idx="2">
                  <c:v>Res 3.12</c:v>
                </c:pt>
                <c:pt idx="3">
                  <c:v>Res 3.13</c:v>
                </c:pt>
              </c:strCache>
            </c:strRef>
          </c:cat>
          <c:val>
            <c:numRef>
              <c:f>Sheet1!$B$2:$B$6</c:f>
              <c:numCache>
                <c:formatCode>General</c:formatCode>
                <c:ptCount val="5"/>
                <c:pt idx="0">
                  <c:v>0</c:v>
                </c:pt>
                <c:pt idx="1">
                  <c:v>40</c:v>
                </c:pt>
                <c:pt idx="2">
                  <c:v>20</c:v>
                </c:pt>
                <c:pt idx="3">
                  <c:v>0</c:v>
                </c:pt>
              </c:numCache>
            </c:numRef>
          </c:val>
          <c:extLst>
            <c:ext xmlns:c16="http://schemas.microsoft.com/office/drawing/2014/chart" uri="{C3380CC4-5D6E-409C-BE32-E72D297353CC}">
              <c16:uniqueId val="{00000000-77ED-4153-995D-85C2D69D4AA0}"/>
            </c:ext>
          </c:extLst>
        </c:ser>
        <c:ser>
          <c:idx val="1"/>
          <c:order val="1"/>
          <c:tx>
            <c:strRef>
              <c:f>Sheet1!$C$1</c:f>
              <c:strCache>
                <c:ptCount val="1"/>
                <c:pt idx="0">
                  <c:v>Less than 50%</c:v>
                </c:pt>
              </c:strCache>
            </c:strRef>
          </c:tx>
          <c:spPr>
            <a:solidFill>
              <a:srgbClr val="FFC100"/>
            </a:solidFill>
            <a:ln>
              <a:noFill/>
            </a:ln>
            <a:effectLst/>
          </c:spPr>
          <c:invertIfNegative val="0"/>
          <c:cat>
            <c:strRef>
              <c:f>Sheet1!$A$2:$A$6</c:f>
              <c:strCache>
                <c:ptCount val="4"/>
                <c:pt idx="0">
                  <c:v>Res 3.6</c:v>
                </c:pt>
                <c:pt idx="1">
                  <c:v>Res 3.9</c:v>
                </c:pt>
                <c:pt idx="2">
                  <c:v>Res 3.12</c:v>
                </c:pt>
                <c:pt idx="3">
                  <c:v>Res 3.13</c:v>
                </c:pt>
              </c:strCache>
            </c:strRef>
          </c:cat>
          <c:val>
            <c:numRef>
              <c:f>Sheet1!$C$2:$C$6</c:f>
              <c:numCache>
                <c:formatCode>General</c:formatCode>
                <c:ptCount val="5"/>
                <c:pt idx="0">
                  <c:v>40</c:v>
                </c:pt>
                <c:pt idx="1">
                  <c:v>30</c:v>
                </c:pt>
                <c:pt idx="2">
                  <c:v>40</c:v>
                </c:pt>
                <c:pt idx="3">
                  <c:v>50</c:v>
                </c:pt>
              </c:numCache>
            </c:numRef>
          </c:val>
          <c:extLst>
            <c:ext xmlns:c16="http://schemas.microsoft.com/office/drawing/2014/chart" uri="{C3380CC4-5D6E-409C-BE32-E72D297353CC}">
              <c16:uniqueId val="{00000001-77ED-4153-995D-85C2D69D4AA0}"/>
            </c:ext>
          </c:extLst>
        </c:ser>
        <c:ser>
          <c:idx val="2"/>
          <c:order val="2"/>
          <c:tx>
            <c:strRef>
              <c:f>Sheet1!$D$1</c:f>
              <c:strCache>
                <c:ptCount val="1"/>
                <c:pt idx="0">
                  <c:v>More than 50%</c:v>
                </c:pt>
              </c:strCache>
            </c:strRef>
          </c:tx>
          <c:spPr>
            <a:solidFill>
              <a:srgbClr val="92D050"/>
            </a:solidFill>
            <a:ln>
              <a:noFill/>
            </a:ln>
            <a:effectLst/>
          </c:spPr>
          <c:invertIfNegative val="0"/>
          <c:cat>
            <c:strRef>
              <c:f>Sheet1!$A$2:$A$6</c:f>
              <c:strCache>
                <c:ptCount val="4"/>
                <c:pt idx="0">
                  <c:v>Res 3.6</c:v>
                </c:pt>
                <c:pt idx="1">
                  <c:v>Res 3.9</c:v>
                </c:pt>
                <c:pt idx="2">
                  <c:v>Res 3.12</c:v>
                </c:pt>
                <c:pt idx="3">
                  <c:v>Res 3.13</c:v>
                </c:pt>
              </c:strCache>
            </c:strRef>
          </c:cat>
          <c:val>
            <c:numRef>
              <c:f>Sheet1!$D$2:$D$6</c:f>
              <c:numCache>
                <c:formatCode>General</c:formatCode>
                <c:ptCount val="5"/>
                <c:pt idx="0">
                  <c:v>40</c:v>
                </c:pt>
                <c:pt idx="1">
                  <c:v>10</c:v>
                </c:pt>
                <c:pt idx="2">
                  <c:v>30</c:v>
                </c:pt>
                <c:pt idx="3">
                  <c:v>30</c:v>
                </c:pt>
              </c:numCache>
            </c:numRef>
          </c:val>
          <c:extLst>
            <c:ext xmlns:c16="http://schemas.microsoft.com/office/drawing/2014/chart" uri="{C3380CC4-5D6E-409C-BE32-E72D297353CC}">
              <c16:uniqueId val="{00000002-77ED-4153-995D-85C2D69D4AA0}"/>
            </c:ext>
          </c:extLst>
        </c:ser>
        <c:ser>
          <c:idx val="3"/>
          <c:order val="3"/>
          <c:tx>
            <c:strRef>
              <c:f>Sheet1!$E$1</c:f>
              <c:strCache>
                <c:ptCount val="1"/>
                <c:pt idx="0">
                  <c:v>Achieved</c:v>
                </c:pt>
              </c:strCache>
            </c:strRef>
          </c:tx>
          <c:spPr>
            <a:solidFill>
              <a:schemeClr val="accent5"/>
            </a:solidFill>
            <a:ln>
              <a:noFill/>
            </a:ln>
            <a:effectLst/>
          </c:spPr>
          <c:invertIfNegative val="0"/>
          <c:cat>
            <c:strRef>
              <c:f>Sheet1!$A$2:$A$6</c:f>
              <c:strCache>
                <c:ptCount val="4"/>
                <c:pt idx="0">
                  <c:v>Res 3.6</c:v>
                </c:pt>
                <c:pt idx="1">
                  <c:v>Res 3.9</c:v>
                </c:pt>
                <c:pt idx="2">
                  <c:v>Res 3.12</c:v>
                </c:pt>
                <c:pt idx="3">
                  <c:v>Res 3.13</c:v>
                </c:pt>
              </c:strCache>
            </c:strRef>
          </c:cat>
          <c:val>
            <c:numRef>
              <c:f>Sheet1!$E$2:$E$6</c:f>
              <c:numCache>
                <c:formatCode>General</c:formatCode>
                <c:ptCount val="5"/>
                <c:pt idx="0">
                  <c:v>20</c:v>
                </c:pt>
                <c:pt idx="1">
                  <c:v>20</c:v>
                </c:pt>
                <c:pt idx="2">
                  <c:v>10</c:v>
                </c:pt>
                <c:pt idx="3">
                  <c:v>20</c:v>
                </c:pt>
              </c:numCache>
            </c:numRef>
          </c:val>
          <c:extLst>
            <c:ext xmlns:c16="http://schemas.microsoft.com/office/drawing/2014/chart" uri="{C3380CC4-5D6E-409C-BE32-E72D297353CC}">
              <c16:uniqueId val="{00000003-77ED-4153-995D-85C2D69D4AA0}"/>
            </c:ext>
          </c:extLst>
        </c:ser>
        <c:ser>
          <c:idx val="4"/>
          <c:order val="4"/>
          <c:tx>
            <c:strRef>
              <c:f>Sheet1!$F$1</c:f>
              <c:strCache>
                <c:ptCount val="1"/>
                <c:pt idx="0">
                  <c:v>Not Applicable</c:v>
                </c:pt>
              </c:strCache>
            </c:strRef>
          </c:tx>
          <c:spPr>
            <a:solidFill>
              <a:srgbClr val="7030A0"/>
            </a:solidFill>
            <a:ln>
              <a:noFill/>
            </a:ln>
            <a:effectLst/>
          </c:spPr>
          <c:invertIfNegative val="0"/>
          <c:cat>
            <c:strRef>
              <c:f>Sheet1!$A$2:$A$6</c:f>
              <c:strCache>
                <c:ptCount val="4"/>
                <c:pt idx="0">
                  <c:v>Res 3.6</c:v>
                </c:pt>
                <c:pt idx="1">
                  <c:v>Res 3.9</c:v>
                </c:pt>
                <c:pt idx="2">
                  <c:v>Res 3.12</c:v>
                </c:pt>
                <c:pt idx="3">
                  <c:v>Res 3.13</c:v>
                </c:pt>
              </c:strCache>
            </c:strRef>
          </c:cat>
          <c:val>
            <c:numRef>
              <c:f>Sheet1!$F$2:$F$6</c:f>
              <c:numCache>
                <c:formatCode>General</c:formatCode>
                <c:ptCount val="5"/>
                <c:pt idx="0">
                  <c:v>0</c:v>
                </c:pt>
                <c:pt idx="1">
                  <c:v>0</c:v>
                </c:pt>
                <c:pt idx="2">
                  <c:v>0</c:v>
                </c:pt>
                <c:pt idx="3">
                  <c:v>0</c:v>
                </c:pt>
              </c:numCache>
            </c:numRef>
          </c:val>
          <c:extLst>
            <c:ext xmlns:c16="http://schemas.microsoft.com/office/drawing/2014/chart" uri="{C3380CC4-5D6E-409C-BE32-E72D297353CC}">
              <c16:uniqueId val="{00000004-77ED-4153-995D-85C2D69D4AA0}"/>
            </c:ext>
          </c:extLst>
        </c:ser>
        <c:dLbls>
          <c:showLegendKey val="0"/>
          <c:showVal val="0"/>
          <c:showCatName val="0"/>
          <c:showSerName val="0"/>
          <c:showPercent val="0"/>
          <c:showBubbleSize val="0"/>
        </c:dLbls>
        <c:gapWidth val="219"/>
        <c:overlap val="100"/>
        <c:axId val="1744225919"/>
        <c:axId val="1744229279"/>
      </c:barChart>
      <c:catAx>
        <c:axId val="1744225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4229279"/>
        <c:crosses val="autoZero"/>
        <c:auto val="1"/>
        <c:lblAlgn val="ctr"/>
        <c:lblOffset val="100"/>
        <c:noMultiLvlLbl val="0"/>
      </c:catAx>
      <c:valAx>
        <c:axId val="17442292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4225919"/>
        <c:crosses val="autoZero"/>
        <c:crossBetween val="between"/>
      </c:valAx>
      <c:spPr>
        <a:noFill/>
        <a:ln>
          <a:noFill/>
        </a:ln>
        <a:effectLst/>
      </c:spPr>
    </c:plotArea>
    <c:legend>
      <c:legendPos val="b"/>
      <c:layout>
        <c:manualLayout>
          <c:xMode val="edge"/>
          <c:yMode val="edge"/>
          <c:x val="0.24305390749664624"/>
          <c:y val="0.92577795184704248"/>
          <c:w val="0.58526814597677046"/>
          <c:h val="7.422206861674464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State of implementation</a:t>
            </a:r>
          </a:p>
        </c:rich>
      </c:tx>
      <c:layout>
        <c:manualLayout>
          <c:xMode val="edge"/>
          <c:yMode val="edge"/>
          <c:x val="0.2955564166716006"/>
          <c:y val="9.621994862857710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Sheet1!$A$2:$A$5</c:f>
              <c:strCache>
                <c:ptCount val="3"/>
                <c:pt idx="0">
                  <c:v>Res 3.14</c:v>
                </c:pt>
                <c:pt idx="1">
                  <c:v>Res 3.17</c:v>
                </c:pt>
                <c:pt idx="2">
                  <c:v>Res 3.18</c:v>
                </c:pt>
              </c:strCache>
            </c:strRef>
          </c:cat>
          <c:val>
            <c:numRef>
              <c:f>Sheet1!$B$2:$B$5</c:f>
              <c:numCache>
                <c:formatCode>General</c:formatCode>
                <c:ptCount val="4"/>
                <c:pt idx="0">
                  <c:v>20</c:v>
                </c:pt>
                <c:pt idx="1">
                  <c:v>0</c:v>
                </c:pt>
                <c:pt idx="2">
                  <c:v>10</c:v>
                </c:pt>
              </c:numCache>
            </c:numRef>
          </c:val>
          <c:extLst>
            <c:ext xmlns:c16="http://schemas.microsoft.com/office/drawing/2014/chart" uri="{C3380CC4-5D6E-409C-BE32-E72D297353CC}">
              <c16:uniqueId val="{00000000-A1FD-4F61-B105-03AFBF382BE6}"/>
            </c:ext>
          </c:extLst>
        </c:ser>
        <c:ser>
          <c:idx val="1"/>
          <c:order val="1"/>
          <c:tx>
            <c:strRef>
              <c:f>Sheet1!$C$1</c:f>
              <c:strCache>
                <c:ptCount val="1"/>
                <c:pt idx="0">
                  <c:v>Less than 50%</c:v>
                </c:pt>
              </c:strCache>
            </c:strRef>
          </c:tx>
          <c:spPr>
            <a:solidFill>
              <a:srgbClr val="FFC000"/>
            </a:solidFill>
            <a:ln>
              <a:noFill/>
            </a:ln>
            <a:effectLst/>
          </c:spPr>
          <c:invertIfNegative val="0"/>
          <c:cat>
            <c:strRef>
              <c:f>Sheet1!$A$2:$A$5</c:f>
              <c:strCache>
                <c:ptCount val="3"/>
                <c:pt idx="0">
                  <c:v>Res 3.14</c:v>
                </c:pt>
                <c:pt idx="1">
                  <c:v>Res 3.17</c:v>
                </c:pt>
                <c:pt idx="2">
                  <c:v>Res 3.18</c:v>
                </c:pt>
              </c:strCache>
            </c:strRef>
          </c:cat>
          <c:val>
            <c:numRef>
              <c:f>Sheet1!$C$2:$C$5</c:f>
              <c:numCache>
                <c:formatCode>General</c:formatCode>
                <c:ptCount val="4"/>
                <c:pt idx="0">
                  <c:v>60</c:v>
                </c:pt>
                <c:pt idx="1">
                  <c:v>60</c:v>
                </c:pt>
                <c:pt idx="2">
                  <c:v>40</c:v>
                </c:pt>
              </c:numCache>
            </c:numRef>
          </c:val>
          <c:extLst>
            <c:ext xmlns:c16="http://schemas.microsoft.com/office/drawing/2014/chart" uri="{C3380CC4-5D6E-409C-BE32-E72D297353CC}">
              <c16:uniqueId val="{00000001-A1FD-4F61-B105-03AFBF382BE6}"/>
            </c:ext>
          </c:extLst>
        </c:ser>
        <c:ser>
          <c:idx val="2"/>
          <c:order val="2"/>
          <c:tx>
            <c:strRef>
              <c:f>Sheet1!$D$1</c:f>
              <c:strCache>
                <c:ptCount val="1"/>
                <c:pt idx="0">
                  <c:v>More than 50%</c:v>
                </c:pt>
              </c:strCache>
            </c:strRef>
          </c:tx>
          <c:spPr>
            <a:solidFill>
              <a:srgbClr val="92D050"/>
            </a:solidFill>
            <a:ln>
              <a:noFill/>
            </a:ln>
            <a:effectLst/>
          </c:spPr>
          <c:invertIfNegative val="0"/>
          <c:cat>
            <c:strRef>
              <c:f>Sheet1!$A$2:$A$5</c:f>
              <c:strCache>
                <c:ptCount val="3"/>
                <c:pt idx="0">
                  <c:v>Res 3.14</c:v>
                </c:pt>
                <c:pt idx="1">
                  <c:v>Res 3.17</c:v>
                </c:pt>
                <c:pt idx="2">
                  <c:v>Res 3.18</c:v>
                </c:pt>
              </c:strCache>
            </c:strRef>
          </c:cat>
          <c:val>
            <c:numRef>
              <c:f>Sheet1!$D$2:$D$5</c:f>
              <c:numCache>
                <c:formatCode>General</c:formatCode>
                <c:ptCount val="4"/>
                <c:pt idx="0">
                  <c:v>10</c:v>
                </c:pt>
                <c:pt idx="1">
                  <c:v>40</c:v>
                </c:pt>
                <c:pt idx="2">
                  <c:v>50</c:v>
                </c:pt>
              </c:numCache>
            </c:numRef>
          </c:val>
          <c:extLst>
            <c:ext xmlns:c16="http://schemas.microsoft.com/office/drawing/2014/chart" uri="{C3380CC4-5D6E-409C-BE32-E72D297353CC}">
              <c16:uniqueId val="{00000002-A1FD-4F61-B105-03AFBF382BE6}"/>
            </c:ext>
          </c:extLst>
        </c:ser>
        <c:ser>
          <c:idx val="3"/>
          <c:order val="3"/>
          <c:tx>
            <c:strRef>
              <c:f>Sheet1!$E$1</c:f>
              <c:strCache>
                <c:ptCount val="1"/>
                <c:pt idx="0">
                  <c:v>Achieved</c:v>
                </c:pt>
              </c:strCache>
            </c:strRef>
          </c:tx>
          <c:spPr>
            <a:solidFill>
              <a:schemeClr val="accent5"/>
            </a:solidFill>
            <a:ln>
              <a:noFill/>
            </a:ln>
            <a:effectLst/>
          </c:spPr>
          <c:invertIfNegative val="0"/>
          <c:cat>
            <c:strRef>
              <c:f>Sheet1!$A$2:$A$5</c:f>
              <c:strCache>
                <c:ptCount val="3"/>
                <c:pt idx="0">
                  <c:v>Res 3.14</c:v>
                </c:pt>
                <c:pt idx="1">
                  <c:v>Res 3.17</c:v>
                </c:pt>
                <c:pt idx="2">
                  <c:v>Res 3.18</c:v>
                </c:pt>
              </c:strCache>
            </c:strRef>
          </c:cat>
          <c:val>
            <c:numRef>
              <c:f>Sheet1!$E$2:$E$5</c:f>
              <c:numCache>
                <c:formatCode>General</c:formatCode>
                <c:ptCount val="4"/>
                <c:pt idx="0">
                  <c:v>10</c:v>
                </c:pt>
                <c:pt idx="1">
                  <c:v>0</c:v>
                </c:pt>
                <c:pt idx="2">
                  <c:v>0</c:v>
                </c:pt>
              </c:numCache>
            </c:numRef>
          </c:val>
          <c:extLst>
            <c:ext xmlns:c16="http://schemas.microsoft.com/office/drawing/2014/chart" uri="{C3380CC4-5D6E-409C-BE32-E72D297353CC}">
              <c16:uniqueId val="{00000003-A1FD-4F61-B105-03AFBF382BE6}"/>
            </c:ext>
          </c:extLst>
        </c:ser>
        <c:ser>
          <c:idx val="4"/>
          <c:order val="4"/>
          <c:tx>
            <c:strRef>
              <c:f>Sheet1!$F$1</c:f>
              <c:strCache>
                <c:ptCount val="1"/>
                <c:pt idx="0">
                  <c:v>No response received</c:v>
                </c:pt>
              </c:strCache>
            </c:strRef>
          </c:tx>
          <c:spPr>
            <a:solidFill>
              <a:schemeClr val="accent6">
                <a:lumMod val="50000"/>
              </a:schemeClr>
            </a:solidFill>
            <a:ln>
              <a:noFill/>
            </a:ln>
            <a:effectLst/>
          </c:spPr>
          <c:invertIfNegative val="0"/>
          <c:cat>
            <c:strRef>
              <c:f>Sheet1!$A$2:$A$5</c:f>
              <c:strCache>
                <c:ptCount val="3"/>
                <c:pt idx="0">
                  <c:v>Res 3.14</c:v>
                </c:pt>
                <c:pt idx="1">
                  <c:v>Res 3.17</c:v>
                </c:pt>
                <c:pt idx="2">
                  <c:v>Res 3.18</c:v>
                </c:pt>
              </c:strCache>
            </c:strRef>
          </c:cat>
          <c:val>
            <c:numRef>
              <c:f>Sheet1!$F$2:$F$5</c:f>
              <c:numCache>
                <c:formatCode>General</c:formatCode>
                <c:ptCount val="4"/>
                <c:pt idx="0">
                  <c:v>0</c:v>
                </c:pt>
                <c:pt idx="1">
                  <c:v>0</c:v>
                </c:pt>
                <c:pt idx="2">
                  <c:v>0</c:v>
                </c:pt>
              </c:numCache>
            </c:numRef>
          </c:val>
          <c:extLst>
            <c:ext xmlns:c16="http://schemas.microsoft.com/office/drawing/2014/chart" uri="{C3380CC4-5D6E-409C-BE32-E72D297353CC}">
              <c16:uniqueId val="{00000004-A1FD-4F61-B105-03AFBF382BE6}"/>
            </c:ext>
          </c:extLst>
        </c:ser>
        <c:ser>
          <c:idx val="5"/>
          <c:order val="5"/>
          <c:tx>
            <c:strRef>
              <c:f>Sheet1!$G$1</c:f>
              <c:strCache>
                <c:ptCount val="1"/>
                <c:pt idx="0">
                  <c:v>Not Applicable</c:v>
                </c:pt>
              </c:strCache>
            </c:strRef>
          </c:tx>
          <c:spPr>
            <a:solidFill>
              <a:srgbClr val="7030A0"/>
            </a:solidFill>
            <a:ln>
              <a:noFill/>
            </a:ln>
            <a:effectLst/>
          </c:spPr>
          <c:invertIfNegative val="0"/>
          <c:cat>
            <c:strRef>
              <c:f>Sheet1!$A$2:$A$5</c:f>
              <c:strCache>
                <c:ptCount val="3"/>
                <c:pt idx="0">
                  <c:v>Res 3.14</c:v>
                </c:pt>
                <c:pt idx="1">
                  <c:v>Res 3.17</c:v>
                </c:pt>
                <c:pt idx="2">
                  <c:v>Res 3.18</c:v>
                </c:pt>
              </c:strCache>
            </c:strRef>
          </c:cat>
          <c:val>
            <c:numRef>
              <c:f>Sheet1!$G$2:$G$5</c:f>
              <c:numCache>
                <c:formatCode>General</c:formatCode>
                <c:ptCount val="4"/>
                <c:pt idx="0">
                  <c:v>0</c:v>
                </c:pt>
                <c:pt idx="1">
                  <c:v>0</c:v>
                </c:pt>
                <c:pt idx="2">
                  <c:v>0</c:v>
                </c:pt>
              </c:numCache>
            </c:numRef>
          </c:val>
          <c:extLst>
            <c:ext xmlns:c16="http://schemas.microsoft.com/office/drawing/2014/chart" uri="{C3380CC4-5D6E-409C-BE32-E72D297353CC}">
              <c16:uniqueId val="{00000005-A1FD-4F61-B105-03AFBF382BE6}"/>
            </c:ext>
          </c:extLst>
        </c:ser>
        <c:dLbls>
          <c:showLegendKey val="0"/>
          <c:showVal val="0"/>
          <c:showCatName val="0"/>
          <c:showSerName val="0"/>
          <c:showPercent val="0"/>
          <c:showBubbleSize val="0"/>
        </c:dLbls>
        <c:gapWidth val="150"/>
        <c:overlap val="100"/>
        <c:axId val="1607311615"/>
        <c:axId val="1607312095"/>
      </c:barChart>
      <c:catAx>
        <c:axId val="1607311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7312095"/>
        <c:crosses val="autoZero"/>
        <c:auto val="1"/>
        <c:lblAlgn val="ctr"/>
        <c:lblOffset val="100"/>
        <c:noMultiLvlLbl val="0"/>
      </c:catAx>
      <c:valAx>
        <c:axId val="16073120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7311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Status</a:t>
            </a:r>
            <a:r>
              <a:rPr lang="en-ZA" baseline="0" dirty="0"/>
              <a:t> of implementation</a:t>
            </a:r>
            <a:endParaRPr lang="en-ZA" dirty="0"/>
          </a:p>
        </c:rich>
      </c:tx>
      <c:layout>
        <c:manualLayout>
          <c:xMode val="edge"/>
          <c:yMode val="edge"/>
          <c:x val="0.49034425184511704"/>
          <c:y val="9.3749994232898981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manualLayout>
          <c:layoutTarget val="inner"/>
          <c:xMode val="edge"/>
          <c:yMode val="edge"/>
          <c:x val="6.1489911417322837E-2"/>
          <c:y val="1.7121184970399547E-2"/>
          <c:w val="0.91351008858267713"/>
          <c:h val="0.76748654235442038"/>
        </c:manualLayout>
      </c:layout>
      <c:barChart>
        <c:barDir val="col"/>
        <c:grouping val="percentStacked"/>
        <c:varyColors val="0"/>
        <c:ser>
          <c:idx val="0"/>
          <c:order val="0"/>
          <c:tx>
            <c:strRef>
              <c:f>Sheet1!$B$1</c:f>
              <c:strCache>
                <c:ptCount val="1"/>
                <c:pt idx="0">
                  <c:v>Not yet Started</c:v>
                </c:pt>
              </c:strCache>
            </c:strRef>
          </c:tx>
          <c:spPr>
            <a:solidFill>
              <a:srgbClr val="EE2C12"/>
            </a:solidFill>
            <a:ln>
              <a:noFill/>
            </a:ln>
            <a:effectLst/>
          </c:spPr>
          <c:invertIfNegative val="0"/>
          <c:cat>
            <c:strRef>
              <c:f>Sheet1!$A$2:$A$5</c:f>
              <c:strCache>
                <c:ptCount val="2"/>
                <c:pt idx="0">
                  <c:v>Res 4.1</c:v>
                </c:pt>
                <c:pt idx="1">
                  <c:v>Res4.4</c:v>
                </c:pt>
              </c:strCache>
            </c:strRef>
          </c:cat>
          <c:val>
            <c:numRef>
              <c:f>Sheet1!$B$2:$B$5</c:f>
              <c:numCache>
                <c:formatCode>General</c:formatCode>
                <c:ptCount val="4"/>
                <c:pt idx="0">
                  <c:v>50</c:v>
                </c:pt>
                <c:pt idx="1">
                  <c:v>40</c:v>
                </c:pt>
              </c:numCache>
            </c:numRef>
          </c:val>
          <c:extLst>
            <c:ext xmlns:c16="http://schemas.microsoft.com/office/drawing/2014/chart" uri="{C3380CC4-5D6E-409C-BE32-E72D297353CC}">
              <c16:uniqueId val="{00000000-16E8-4966-B8FD-365827EC45E8}"/>
            </c:ext>
          </c:extLst>
        </c:ser>
        <c:ser>
          <c:idx val="1"/>
          <c:order val="1"/>
          <c:tx>
            <c:strRef>
              <c:f>Sheet1!$C$1</c:f>
              <c:strCache>
                <c:ptCount val="1"/>
                <c:pt idx="0">
                  <c:v>Started but less than 50%</c:v>
                </c:pt>
              </c:strCache>
            </c:strRef>
          </c:tx>
          <c:spPr>
            <a:solidFill>
              <a:srgbClr val="FFC000"/>
            </a:solidFill>
            <a:ln>
              <a:noFill/>
            </a:ln>
            <a:effectLst/>
          </c:spPr>
          <c:invertIfNegative val="0"/>
          <c:cat>
            <c:strRef>
              <c:f>Sheet1!$A$2:$A$5</c:f>
              <c:strCache>
                <c:ptCount val="2"/>
                <c:pt idx="0">
                  <c:v>Res 4.1</c:v>
                </c:pt>
                <c:pt idx="1">
                  <c:v>Res4.4</c:v>
                </c:pt>
              </c:strCache>
            </c:strRef>
          </c:cat>
          <c:val>
            <c:numRef>
              <c:f>Sheet1!$C$2:$C$5</c:f>
              <c:numCache>
                <c:formatCode>General</c:formatCode>
                <c:ptCount val="4"/>
                <c:pt idx="0">
                  <c:v>10</c:v>
                </c:pt>
                <c:pt idx="1">
                  <c:v>0</c:v>
                </c:pt>
              </c:numCache>
            </c:numRef>
          </c:val>
          <c:extLst>
            <c:ext xmlns:c16="http://schemas.microsoft.com/office/drawing/2014/chart" uri="{C3380CC4-5D6E-409C-BE32-E72D297353CC}">
              <c16:uniqueId val="{00000001-16E8-4966-B8FD-365827EC45E8}"/>
            </c:ext>
          </c:extLst>
        </c:ser>
        <c:ser>
          <c:idx val="2"/>
          <c:order val="2"/>
          <c:tx>
            <c:strRef>
              <c:f>Sheet1!$D$1</c:f>
              <c:strCache>
                <c:ptCount val="1"/>
                <c:pt idx="0">
                  <c:v>Started and more than 50%</c:v>
                </c:pt>
              </c:strCache>
            </c:strRef>
          </c:tx>
          <c:spPr>
            <a:solidFill>
              <a:schemeClr val="accent3"/>
            </a:solidFill>
            <a:ln>
              <a:noFill/>
            </a:ln>
            <a:effectLst/>
          </c:spPr>
          <c:invertIfNegative val="0"/>
          <c:cat>
            <c:strRef>
              <c:f>Sheet1!$A$2:$A$5</c:f>
              <c:strCache>
                <c:ptCount val="2"/>
                <c:pt idx="0">
                  <c:v>Res 4.1</c:v>
                </c:pt>
                <c:pt idx="1">
                  <c:v>Res4.4</c:v>
                </c:pt>
              </c:strCache>
            </c:strRef>
          </c:cat>
          <c:val>
            <c:numRef>
              <c:f>Sheet1!$D$2:$D$5</c:f>
              <c:numCache>
                <c:formatCode>General</c:formatCode>
                <c:ptCount val="4"/>
                <c:pt idx="0">
                  <c:v>10</c:v>
                </c:pt>
                <c:pt idx="1">
                  <c:v>10</c:v>
                </c:pt>
              </c:numCache>
            </c:numRef>
          </c:val>
          <c:extLst>
            <c:ext xmlns:c16="http://schemas.microsoft.com/office/drawing/2014/chart" uri="{C3380CC4-5D6E-409C-BE32-E72D297353CC}">
              <c16:uniqueId val="{00000002-16E8-4966-B8FD-365827EC45E8}"/>
            </c:ext>
          </c:extLst>
        </c:ser>
        <c:ser>
          <c:idx val="3"/>
          <c:order val="3"/>
          <c:tx>
            <c:strRef>
              <c:f>Sheet1!$E$1</c:f>
              <c:strCache>
                <c:ptCount val="1"/>
                <c:pt idx="0">
                  <c:v>Achieved</c:v>
                </c:pt>
              </c:strCache>
            </c:strRef>
          </c:tx>
          <c:spPr>
            <a:solidFill>
              <a:schemeClr val="accent5"/>
            </a:solidFill>
            <a:ln>
              <a:noFill/>
            </a:ln>
            <a:effectLst/>
          </c:spPr>
          <c:invertIfNegative val="0"/>
          <c:cat>
            <c:strRef>
              <c:f>Sheet1!$A$2:$A$5</c:f>
              <c:strCache>
                <c:ptCount val="2"/>
                <c:pt idx="0">
                  <c:v>Res 4.1</c:v>
                </c:pt>
                <c:pt idx="1">
                  <c:v>Res4.4</c:v>
                </c:pt>
              </c:strCache>
            </c:strRef>
          </c:cat>
          <c:val>
            <c:numRef>
              <c:f>Sheet1!$E$2:$E$5</c:f>
              <c:numCache>
                <c:formatCode>General</c:formatCode>
                <c:ptCount val="4"/>
                <c:pt idx="0">
                  <c:v>30</c:v>
                </c:pt>
                <c:pt idx="1">
                  <c:v>50</c:v>
                </c:pt>
              </c:numCache>
            </c:numRef>
          </c:val>
          <c:extLst>
            <c:ext xmlns:c16="http://schemas.microsoft.com/office/drawing/2014/chart" uri="{C3380CC4-5D6E-409C-BE32-E72D297353CC}">
              <c16:uniqueId val="{00000003-16E8-4966-B8FD-365827EC45E8}"/>
            </c:ext>
          </c:extLst>
        </c:ser>
        <c:ser>
          <c:idx val="4"/>
          <c:order val="4"/>
          <c:tx>
            <c:strRef>
              <c:f>Sheet1!$F$1</c:f>
              <c:strCache>
                <c:ptCount val="1"/>
                <c:pt idx="0">
                  <c:v>No report received </c:v>
                </c:pt>
              </c:strCache>
            </c:strRef>
          </c:tx>
          <c:spPr>
            <a:solidFill>
              <a:schemeClr val="accent6">
                <a:lumMod val="50000"/>
              </a:schemeClr>
            </a:solidFill>
            <a:ln>
              <a:noFill/>
            </a:ln>
            <a:effectLst/>
          </c:spPr>
          <c:invertIfNegative val="0"/>
          <c:cat>
            <c:strRef>
              <c:f>Sheet1!$A$2:$A$5</c:f>
              <c:strCache>
                <c:ptCount val="2"/>
                <c:pt idx="0">
                  <c:v>Res 4.1</c:v>
                </c:pt>
                <c:pt idx="1">
                  <c:v>Res4.4</c:v>
                </c:pt>
              </c:strCache>
            </c:strRef>
          </c:cat>
          <c:val>
            <c:numRef>
              <c:f>Sheet1!$F$2:$F$5</c:f>
              <c:numCache>
                <c:formatCode>General</c:formatCode>
                <c:ptCount val="4"/>
                <c:pt idx="0">
                  <c:v>0</c:v>
                </c:pt>
                <c:pt idx="1">
                  <c:v>0</c:v>
                </c:pt>
              </c:numCache>
            </c:numRef>
          </c:val>
          <c:extLst>
            <c:ext xmlns:c16="http://schemas.microsoft.com/office/drawing/2014/chart" uri="{C3380CC4-5D6E-409C-BE32-E72D297353CC}">
              <c16:uniqueId val="{00000004-16E8-4966-B8FD-365827EC45E8}"/>
            </c:ext>
          </c:extLst>
        </c:ser>
        <c:ser>
          <c:idx val="5"/>
          <c:order val="5"/>
          <c:tx>
            <c:strRef>
              <c:f>Sheet1!$G$1</c:f>
              <c:strCache>
                <c:ptCount val="1"/>
                <c:pt idx="0">
                  <c:v>Not Applicable</c:v>
                </c:pt>
              </c:strCache>
            </c:strRef>
          </c:tx>
          <c:spPr>
            <a:solidFill>
              <a:srgbClr val="7030A0"/>
            </a:solidFill>
            <a:ln>
              <a:noFill/>
            </a:ln>
            <a:effectLst/>
          </c:spPr>
          <c:invertIfNegative val="0"/>
          <c:cat>
            <c:strRef>
              <c:f>Sheet1!$A$2:$A$5</c:f>
              <c:strCache>
                <c:ptCount val="2"/>
                <c:pt idx="0">
                  <c:v>Res 4.1</c:v>
                </c:pt>
                <c:pt idx="1">
                  <c:v>Res4.4</c:v>
                </c:pt>
              </c:strCache>
            </c:strRef>
          </c:cat>
          <c:val>
            <c:numRef>
              <c:f>Sheet1!$G$2:$G$5</c:f>
              <c:numCache>
                <c:formatCode>General</c:formatCode>
                <c:ptCount val="4"/>
                <c:pt idx="0">
                  <c:v>0</c:v>
                </c:pt>
                <c:pt idx="1">
                  <c:v>0</c:v>
                </c:pt>
              </c:numCache>
            </c:numRef>
          </c:val>
          <c:extLst>
            <c:ext xmlns:c16="http://schemas.microsoft.com/office/drawing/2014/chart" uri="{C3380CC4-5D6E-409C-BE32-E72D297353CC}">
              <c16:uniqueId val="{00000005-16E8-4966-B8FD-365827EC45E8}"/>
            </c:ext>
          </c:extLst>
        </c:ser>
        <c:dLbls>
          <c:showLegendKey val="0"/>
          <c:showVal val="0"/>
          <c:showCatName val="0"/>
          <c:showSerName val="0"/>
          <c:showPercent val="0"/>
          <c:showBubbleSize val="0"/>
        </c:dLbls>
        <c:gapWidth val="150"/>
        <c:overlap val="100"/>
        <c:axId val="1798254911"/>
        <c:axId val="1798246751"/>
      </c:barChart>
      <c:catAx>
        <c:axId val="1798254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8246751"/>
        <c:crosses val="autoZero"/>
        <c:auto val="1"/>
        <c:lblAlgn val="ctr"/>
        <c:lblOffset val="100"/>
        <c:noMultiLvlLbl val="0"/>
      </c:catAx>
      <c:valAx>
        <c:axId val="179824675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8254911"/>
        <c:crosses val="autoZero"/>
        <c:crossBetween val="between"/>
      </c:valAx>
      <c:spPr>
        <a:noFill/>
        <a:ln>
          <a:noFill/>
        </a:ln>
        <a:effectLst/>
      </c:spPr>
    </c:plotArea>
    <c:legend>
      <c:legendPos val="b"/>
      <c:layout>
        <c:manualLayout>
          <c:xMode val="edge"/>
          <c:yMode val="edge"/>
          <c:x val="5.7912224835139123E-2"/>
          <c:y val="0.85602842913210941"/>
          <c:w val="0.88417539242834475"/>
          <c:h val="9.240907403979613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State of implementation</a:t>
            </a:r>
          </a:p>
        </c:rich>
      </c:tx>
      <c:layout>
        <c:manualLayout>
          <c:xMode val="edge"/>
          <c:yMode val="edge"/>
          <c:x val="0.2955564166716006"/>
          <c:y val="9.621994862857710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Sheet1!$A$2:$A$5</c:f>
              <c:strCache>
                <c:ptCount val="3"/>
                <c:pt idx="0">
                  <c:v>Res 5.1</c:v>
                </c:pt>
                <c:pt idx="1">
                  <c:v>Res 5.3</c:v>
                </c:pt>
                <c:pt idx="2">
                  <c:v>Res 5.4</c:v>
                </c:pt>
              </c:strCache>
            </c:strRef>
          </c:cat>
          <c:val>
            <c:numRef>
              <c:f>Sheet1!$B$2:$B$5</c:f>
              <c:numCache>
                <c:formatCode>General</c:formatCode>
                <c:ptCount val="4"/>
                <c:pt idx="0">
                  <c:v>10</c:v>
                </c:pt>
                <c:pt idx="1">
                  <c:v>10</c:v>
                </c:pt>
                <c:pt idx="2">
                  <c:v>10</c:v>
                </c:pt>
              </c:numCache>
            </c:numRef>
          </c:val>
          <c:extLst>
            <c:ext xmlns:c16="http://schemas.microsoft.com/office/drawing/2014/chart" uri="{C3380CC4-5D6E-409C-BE32-E72D297353CC}">
              <c16:uniqueId val="{00000000-9E94-43A0-A93C-14575717F112}"/>
            </c:ext>
          </c:extLst>
        </c:ser>
        <c:ser>
          <c:idx val="1"/>
          <c:order val="1"/>
          <c:tx>
            <c:strRef>
              <c:f>Sheet1!$C$1</c:f>
              <c:strCache>
                <c:ptCount val="1"/>
                <c:pt idx="0">
                  <c:v>Less than 50%</c:v>
                </c:pt>
              </c:strCache>
            </c:strRef>
          </c:tx>
          <c:spPr>
            <a:solidFill>
              <a:srgbClr val="FFC000"/>
            </a:solidFill>
            <a:ln>
              <a:noFill/>
            </a:ln>
            <a:effectLst/>
          </c:spPr>
          <c:invertIfNegative val="0"/>
          <c:cat>
            <c:strRef>
              <c:f>Sheet1!$A$2:$A$5</c:f>
              <c:strCache>
                <c:ptCount val="3"/>
                <c:pt idx="0">
                  <c:v>Res 5.1</c:v>
                </c:pt>
                <c:pt idx="1">
                  <c:v>Res 5.3</c:v>
                </c:pt>
                <c:pt idx="2">
                  <c:v>Res 5.4</c:v>
                </c:pt>
              </c:strCache>
            </c:strRef>
          </c:cat>
          <c:val>
            <c:numRef>
              <c:f>Sheet1!$C$2:$C$5</c:f>
              <c:numCache>
                <c:formatCode>General</c:formatCode>
                <c:ptCount val="4"/>
                <c:pt idx="0">
                  <c:v>30</c:v>
                </c:pt>
                <c:pt idx="1">
                  <c:v>20</c:v>
                </c:pt>
                <c:pt idx="2">
                  <c:v>40</c:v>
                </c:pt>
              </c:numCache>
            </c:numRef>
          </c:val>
          <c:extLst>
            <c:ext xmlns:c16="http://schemas.microsoft.com/office/drawing/2014/chart" uri="{C3380CC4-5D6E-409C-BE32-E72D297353CC}">
              <c16:uniqueId val="{00000001-9E94-43A0-A93C-14575717F112}"/>
            </c:ext>
          </c:extLst>
        </c:ser>
        <c:ser>
          <c:idx val="2"/>
          <c:order val="2"/>
          <c:tx>
            <c:strRef>
              <c:f>Sheet1!$D$1</c:f>
              <c:strCache>
                <c:ptCount val="1"/>
                <c:pt idx="0">
                  <c:v>More than 50%</c:v>
                </c:pt>
              </c:strCache>
            </c:strRef>
          </c:tx>
          <c:spPr>
            <a:solidFill>
              <a:srgbClr val="92D050"/>
            </a:solidFill>
            <a:ln>
              <a:noFill/>
            </a:ln>
            <a:effectLst/>
          </c:spPr>
          <c:invertIfNegative val="0"/>
          <c:cat>
            <c:strRef>
              <c:f>Sheet1!$A$2:$A$5</c:f>
              <c:strCache>
                <c:ptCount val="3"/>
                <c:pt idx="0">
                  <c:v>Res 5.1</c:v>
                </c:pt>
                <c:pt idx="1">
                  <c:v>Res 5.3</c:v>
                </c:pt>
                <c:pt idx="2">
                  <c:v>Res 5.4</c:v>
                </c:pt>
              </c:strCache>
            </c:strRef>
          </c:cat>
          <c:val>
            <c:numRef>
              <c:f>Sheet1!$D$2:$D$5</c:f>
              <c:numCache>
                <c:formatCode>General</c:formatCode>
                <c:ptCount val="4"/>
                <c:pt idx="0">
                  <c:v>20</c:v>
                </c:pt>
                <c:pt idx="1">
                  <c:v>10</c:v>
                </c:pt>
                <c:pt idx="2">
                  <c:v>20</c:v>
                </c:pt>
              </c:numCache>
            </c:numRef>
          </c:val>
          <c:extLst>
            <c:ext xmlns:c16="http://schemas.microsoft.com/office/drawing/2014/chart" uri="{C3380CC4-5D6E-409C-BE32-E72D297353CC}">
              <c16:uniqueId val="{00000002-9E94-43A0-A93C-14575717F112}"/>
            </c:ext>
          </c:extLst>
        </c:ser>
        <c:ser>
          <c:idx val="3"/>
          <c:order val="3"/>
          <c:tx>
            <c:strRef>
              <c:f>Sheet1!$E$1</c:f>
              <c:strCache>
                <c:ptCount val="1"/>
                <c:pt idx="0">
                  <c:v>Achieved</c:v>
                </c:pt>
              </c:strCache>
            </c:strRef>
          </c:tx>
          <c:spPr>
            <a:solidFill>
              <a:schemeClr val="accent5"/>
            </a:solidFill>
            <a:ln>
              <a:noFill/>
            </a:ln>
            <a:effectLst/>
          </c:spPr>
          <c:invertIfNegative val="0"/>
          <c:cat>
            <c:strRef>
              <c:f>Sheet1!$A$2:$A$5</c:f>
              <c:strCache>
                <c:ptCount val="3"/>
                <c:pt idx="0">
                  <c:v>Res 5.1</c:v>
                </c:pt>
                <c:pt idx="1">
                  <c:v>Res 5.3</c:v>
                </c:pt>
                <c:pt idx="2">
                  <c:v>Res 5.4</c:v>
                </c:pt>
              </c:strCache>
            </c:strRef>
          </c:cat>
          <c:val>
            <c:numRef>
              <c:f>Sheet1!$E$2:$E$5</c:f>
              <c:numCache>
                <c:formatCode>General</c:formatCode>
                <c:ptCount val="4"/>
                <c:pt idx="0">
                  <c:v>40</c:v>
                </c:pt>
                <c:pt idx="1">
                  <c:v>60</c:v>
                </c:pt>
                <c:pt idx="2">
                  <c:v>30</c:v>
                </c:pt>
              </c:numCache>
            </c:numRef>
          </c:val>
          <c:extLst>
            <c:ext xmlns:c16="http://schemas.microsoft.com/office/drawing/2014/chart" uri="{C3380CC4-5D6E-409C-BE32-E72D297353CC}">
              <c16:uniqueId val="{00000003-9E94-43A0-A93C-14575717F112}"/>
            </c:ext>
          </c:extLst>
        </c:ser>
        <c:ser>
          <c:idx val="4"/>
          <c:order val="4"/>
          <c:tx>
            <c:strRef>
              <c:f>Sheet1!$F$1</c:f>
              <c:strCache>
                <c:ptCount val="1"/>
                <c:pt idx="0">
                  <c:v>No response received</c:v>
                </c:pt>
              </c:strCache>
            </c:strRef>
          </c:tx>
          <c:spPr>
            <a:solidFill>
              <a:schemeClr val="accent6">
                <a:lumMod val="50000"/>
              </a:schemeClr>
            </a:solidFill>
            <a:ln>
              <a:noFill/>
            </a:ln>
            <a:effectLst/>
          </c:spPr>
          <c:invertIfNegative val="0"/>
          <c:cat>
            <c:strRef>
              <c:f>Sheet1!$A$2:$A$5</c:f>
              <c:strCache>
                <c:ptCount val="3"/>
                <c:pt idx="0">
                  <c:v>Res 5.1</c:v>
                </c:pt>
                <c:pt idx="1">
                  <c:v>Res 5.3</c:v>
                </c:pt>
                <c:pt idx="2">
                  <c:v>Res 5.4</c:v>
                </c:pt>
              </c:strCache>
            </c:strRef>
          </c:cat>
          <c:val>
            <c:numRef>
              <c:f>Sheet1!$F$2:$F$5</c:f>
              <c:numCache>
                <c:formatCode>General</c:formatCode>
                <c:ptCount val="4"/>
                <c:pt idx="0">
                  <c:v>0</c:v>
                </c:pt>
                <c:pt idx="1">
                  <c:v>0</c:v>
                </c:pt>
                <c:pt idx="2">
                  <c:v>0</c:v>
                </c:pt>
              </c:numCache>
            </c:numRef>
          </c:val>
          <c:extLst>
            <c:ext xmlns:c16="http://schemas.microsoft.com/office/drawing/2014/chart" uri="{C3380CC4-5D6E-409C-BE32-E72D297353CC}">
              <c16:uniqueId val="{00000004-9E94-43A0-A93C-14575717F112}"/>
            </c:ext>
          </c:extLst>
        </c:ser>
        <c:ser>
          <c:idx val="5"/>
          <c:order val="5"/>
          <c:tx>
            <c:strRef>
              <c:f>Sheet1!$G$1</c:f>
              <c:strCache>
                <c:ptCount val="1"/>
                <c:pt idx="0">
                  <c:v>Not Applicable</c:v>
                </c:pt>
              </c:strCache>
            </c:strRef>
          </c:tx>
          <c:spPr>
            <a:solidFill>
              <a:srgbClr val="7030A0"/>
            </a:solidFill>
            <a:ln>
              <a:noFill/>
            </a:ln>
            <a:effectLst/>
          </c:spPr>
          <c:invertIfNegative val="0"/>
          <c:cat>
            <c:strRef>
              <c:f>Sheet1!$A$2:$A$5</c:f>
              <c:strCache>
                <c:ptCount val="3"/>
                <c:pt idx="0">
                  <c:v>Res 5.1</c:v>
                </c:pt>
                <c:pt idx="1">
                  <c:v>Res 5.3</c:v>
                </c:pt>
                <c:pt idx="2">
                  <c:v>Res 5.4</c:v>
                </c:pt>
              </c:strCache>
            </c:strRef>
          </c:cat>
          <c:val>
            <c:numRef>
              <c:f>Sheet1!$G$2:$G$5</c:f>
              <c:numCache>
                <c:formatCode>General</c:formatCode>
                <c:ptCount val="4"/>
                <c:pt idx="0">
                  <c:v>0</c:v>
                </c:pt>
                <c:pt idx="1">
                  <c:v>0</c:v>
                </c:pt>
                <c:pt idx="2">
                  <c:v>0</c:v>
                </c:pt>
              </c:numCache>
            </c:numRef>
          </c:val>
          <c:extLst>
            <c:ext xmlns:c16="http://schemas.microsoft.com/office/drawing/2014/chart" uri="{C3380CC4-5D6E-409C-BE32-E72D297353CC}">
              <c16:uniqueId val="{00000005-9E94-43A0-A93C-14575717F112}"/>
            </c:ext>
          </c:extLst>
        </c:ser>
        <c:dLbls>
          <c:showLegendKey val="0"/>
          <c:showVal val="0"/>
          <c:showCatName val="0"/>
          <c:showSerName val="0"/>
          <c:showPercent val="0"/>
          <c:showBubbleSize val="0"/>
        </c:dLbls>
        <c:gapWidth val="150"/>
        <c:overlap val="100"/>
        <c:axId val="1607311615"/>
        <c:axId val="1607312095"/>
      </c:barChart>
      <c:catAx>
        <c:axId val="1607311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7312095"/>
        <c:crosses val="autoZero"/>
        <c:auto val="1"/>
        <c:lblAlgn val="ctr"/>
        <c:lblOffset val="100"/>
        <c:noMultiLvlLbl val="0"/>
      </c:catAx>
      <c:valAx>
        <c:axId val="16073120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7311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CEC7A9-28A3-9AF1-DDF8-95FC2C02739B}"/>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ZA" dirty="0"/>
          </a:p>
        </p:txBody>
      </p:sp>
      <p:sp>
        <p:nvSpPr>
          <p:cNvPr id="3" name="Date Placeholder 2">
            <a:extLst>
              <a:ext uri="{FF2B5EF4-FFF2-40B4-BE49-F238E27FC236}">
                <a16:creationId xmlns:a16="http://schemas.microsoft.com/office/drawing/2014/main" id="{9FD11E3F-3BBB-0590-8701-8980CD77BF8C}"/>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CA04809-080B-4C8F-9A2F-452F19E3065D}" type="datetimeFigureOut">
              <a:rPr lang="en-ZA" smtClean="0"/>
              <a:t>2026/04/10</a:t>
            </a:fld>
            <a:endParaRPr lang="en-ZA" dirty="0"/>
          </a:p>
        </p:txBody>
      </p:sp>
      <p:sp>
        <p:nvSpPr>
          <p:cNvPr id="4" name="Footer Placeholder 3">
            <a:extLst>
              <a:ext uri="{FF2B5EF4-FFF2-40B4-BE49-F238E27FC236}">
                <a16:creationId xmlns:a16="http://schemas.microsoft.com/office/drawing/2014/main" id="{BBA3FB52-8502-3B08-25B6-EFB2C42712DD}"/>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a:extLst>
              <a:ext uri="{FF2B5EF4-FFF2-40B4-BE49-F238E27FC236}">
                <a16:creationId xmlns:a16="http://schemas.microsoft.com/office/drawing/2014/main" id="{B678BF55-8BA1-9ED0-66E1-4B2048BD04FC}"/>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E321925-D7E1-4D00-9F18-2B4ED1803CE7}" type="slidenum">
              <a:rPr lang="en-ZA" smtClean="0"/>
              <a:t>‹#›</a:t>
            </a:fld>
            <a:endParaRPr lang="en-ZA" dirty="0"/>
          </a:p>
        </p:txBody>
      </p:sp>
    </p:spTree>
    <p:extLst>
      <p:ext uri="{BB962C8B-B14F-4D97-AF65-F5344CB8AC3E}">
        <p14:creationId xmlns:p14="http://schemas.microsoft.com/office/powerpoint/2010/main" val="789457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x-none"/>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35AB879-45E7-49E3-B6A0-F208C48EB960}" type="datetimeFigureOut">
              <a:rPr lang="x-none" smtClean="0"/>
              <a:t>4/10/2026</a:t>
            </a:fld>
            <a:endParaRPr lang="x-none"/>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x-none"/>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x-none"/>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1A03F3B-6ECC-475E-BE81-A32D449A22DB}" type="slidenum">
              <a:rPr lang="x-none" smtClean="0"/>
              <a:t>‹#›</a:t>
            </a:fld>
            <a:endParaRPr lang="x-none"/>
          </a:p>
        </p:txBody>
      </p:sp>
    </p:spTree>
    <p:extLst>
      <p:ext uri="{BB962C8B-B14F-4D97-AF65-F5344CB8AC3E}">
        <p14:creationId xmlns:p14="http://schemas.microsoft.com/office/powerpoint/2010/main" val="327619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42D2A421-5C47-0B49-A6A4-0F919B6F5D3E}" type="slidenum">
              <a:rPr lang="en-US" smtClean="0"/>
              <a:t>‹#›</a:t>
            </a:fld>
            <a:endParaRPr lang="en-US"/>
          </a:p>
        </p:txBody>
      </p:sp>
      <p:pic>
        <p:nvPicPr>
          <p:cNvPr id="7" name="Picture 6" descr="Powerpoint Anet Muir 2-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545"/>
            <a:ext cx="12192000" cy="6858000"/>
          </a:xfrm>
          <a:prstGeom prst="rect">
            <a:avLst/>
          </a:prstGeom>
        </p:spPr>
      </p:pic>
    </p:spTree>
    <p:extLst>
      <p:ext uri="{BB962C8B-B14F-4D97-AF65-F5344CB8AC3E}">
        <p14:creationId xmlns:p14="http://schemas.microsoft.com/office/powerpoint/2010/main" val="2328325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C3951E-630B-4E83-8F94-318D9FB82768}"/>
              </a:ext>
            </a:extLst>
          </p:cNvPr>
          <p:cNvSpPr>
            <a:spLocks noGrp="1"/>
          </p:cNvSpPr>
          <p:nvPr>
            <p:ph type="sldNum" sz="quarter" idx="12"/>
          </p:nvPr>
        </p:nvSpPr>
        <p:spPr>
          <a:xfrm>
            <a:off x="9347200"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dirty="0"/>
          </a:p>
        </p:txBody>
      </p:sp>
    </p:spTree>
    <p:extLst>
      <p:ext uri="{BB962C8B-B14F-4D97-AF65-F5344CB8AC3E}">
        <p14:creationId xmlns:p14="http://schemas.microsoft.com/office/powerpoint/2010/main" val="3879411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C3951E-630B-4E83-8F94-318D9FB82768}"/>
              </a:ext>
            </a:extLst>
          </p:cNvPr>
          <p:cNvSpPr>
            <a:spLocks noGrp="1"/>
          </p:cNvSpPr>
          <p:nvPr>
            <p:ph type="sldNum" sz="quarter" idx="12"/>
          </p:nvPr>
        </p:nvSpPr>
        <p:spPr>
          <a:xfrm>
            <a:off x="8737601"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dirty="0"/>
          </a:p>
        </p:txBody>
      </p:sp>
      <p:sp>
        <p:nvSpPr>
          <p:cNvPr id="4" name="Title 1">
            <a:extLst>
              <a:ext uri="{FF2B5EF4-FFF2-40B4-BE49-F238E27FC236}">
                <a16:creationId xmlns:a16="http://schemas.microsoft.com/office/drawing/2014/main" id="{7EE8426A-8BF5-4FB5-87D3-85075B2BA090}"/>
              </a:ext>
            </a:extLst>
          </p:cNvPr>
          <p:cNvSpPr>
            <a:spLocks noGrp="1"/>
          </p:cNvSpPr>
          <p:nvPr>
            <p:ph type="title"/>
          </p:nvPr>
        </p:nvSpPr>
        <p:spPr>
          <a:xfrm>
            <a:off x="609600" y="446567"/>
            <a:ext cx="10972800" cy="542262"/>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US"/>
              <a:t>Click to edit Master title style</a:t>
            </a:r>
          </a:p>
        </p:txBody>
      </p:sp>
      <p:sp>
        <p:nvSpPr>
          <p:cNvPr id="6" name="Content Placeholder 5">
            <a:extLst>
              <a:ext uri="{FF2B5EF4-FFF2-40B4-BE49-F238E27FC236}">
                <a16:creationId xmlns:a16="http://schemas.microsoft.com/office/drawing/2014/main" id="{E481D524-E8E3-4A62-A8F7-E279DD636560}"/>
              </a:ext>
            </a:extLst>
          </p:cNvPr>
          <p:cNvSpPr>
            <a:spLocks noGrp="1"/>
          </p:cNvSpPr>
          <p:nvPr>
            <p:ph sz="quarter" idx="13"/>
          </p:nvPr>
        </p:nvSpPr>
        <p:spPr>
          <a:xfrm>
            <a:off x="609601" y="1147763"/>
            <a:ext cx="10972800" cy="5118566"/>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340256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C3951E-630B-4E83-8F94-318D9FB82768}"/>
              </a:ext>
            </a:extLst>
          </p:cNvPr>
          <p:cNvSpPr>
            <a:spLocks noGrp="1"/>
          </p:cNvSpPr>
          <p:nvPr>
            <p:ph type="sldNum" sz="quarter" idx="12"/>
          </p:nvPr>
        </p:nvSpPr>
        <p:spPr>
          <a:xfrm>
            <a:off x="8737601"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a:p>
        </p:txBody>
      </p:sp>
      <p:sp>
        <p:nvSpPr>
          <p:cNvPr id="4" name="Title 1">
            <a:extLst>
              <a:ext uri="{FF2B5EF4-FFF2-40B4-BE49-F238E27FC236}">
                <a16:creationId xmlns:a16="http://schemas.microsoft.com/office/drawing/2014/main" id="{7EE8426A-8BF5-4FB5-87D3-85075B2BA090}"/>
              </a:ext>
            </a:extLst>
          </p:cNvPr>
          <p:cNvSpPr>
            <a:spLocks noGrp="1"/>
          </p:cNvSpPr>
          <p:nvPr>
            <p:ph type="title"/>
          </p:nvPr>
        </p:nvSpPr>
        <p:spPr>
          <a:xfrm>
            <a:off x="609600" y="446567"/>
            <a:ext cx="10972800" cy="542262"/>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6" name="Content Placeholder 5">
            <a:extLst>
              <a:ext uri="{FF2B5EF4-FFF2-40B4-BE49-F238E27FC236}">
                <a16:creationId xmlns:a16="http://schemas.microsoft.com/office/drawing/2014/main" id="{E481D524-E8E3-4A62-A8F7-E279DD636560}"/>
              </a:ext>
            </a:extLst>
          </p:cNvPr>
          <p:cNvSpPr>
            <a:spLocks noGrp="1"/>
          </p:cNvSpPr>
          <p:nvPr>
            <p:ph sz="quarter" idx="13"/>
          </p:nvPr>
        </p:nvSpPr>
        <p:spPr>
          <a:xfrm>
            <a:off x="609601" y="1147763"/>
            <a:ext cx="10972800" cy="5118566"/>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Tree>
    <p:extLst>
      <p:ext uri="{BB962C8B-B14F-4D97-AF65-F5344CB8AC3E}">
        <p14:creationId xmlns:p14="http://schemas.microsoft.com/office/powerpoint/2010/main" val="1602864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4BB3BB-9952-4F2F-8983-326E26723075}"/>
              </a:ext>
            </a:extLst>
          </p:cNvPr>
          <p:cNvSpPr>
            <a:spLocks noGrp="1"/>
          </p:cNvSpPr>
          <p:nvPr>
            <p:ph type="dt" sz="half" idx="10"/>
          </p:nvPr>
        </p:nvSpPr>
        <p:spPr>
          <a:xfrm>
            <a:off x="609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a:defRPr/>
            </a:pPr>
            <a:endParaRPr lang="en-US"/>
          </a:p>
        </p:txBody>
      </p:sp>
      <p:sp>
        <p:nvSpPr>
          <p:cNvPr id="3" name="Footer Placeholder 2">
            <a:extLst>
              <a:ext uri="{FF2B5EF4-FFF2-40B4-BE49-F238E27FC236}">
                <a16:creationId xmlns:a16="http://schemas.microsoft.com/office/drawing/2014/main" id="{1E0D6449-5AB4-458F-BE55-EAC80575E7C3}"/>
              </a:ext>
            </a:extLst>
          </p:cNvPr>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sz="1350">
                <a:latin typeface="+mn-lt"/>
                <a:ea typeface="+mn-ea"/>
                <a:cs typeface="+mn-cs"/>
              </a:defRPr>
            </a:lvl1pPr>
          </a:lstStyle>
          <a:p>
            <a:pPr>
              <a:defRPr/>
            </a:pPr>
            <a:endParaRPr lang="en-US"/>
          </a:p>
        </p:txBody>
      </p:sp>
      <p:sp>
        <p:nvSpPr>
          <p:cNvPr id="4" name="Slide Number Placeholder 3">
            <a:extLst>
              <a:ext uri="{FF2B5EF4-FFF2-40B4-BE49-F238E27FC236}">
                <a16:creationId xmlns:a16="http://schemas.microsoft.com/office/drawing/2014/main" id="{0126EEA2-A03C-4252-B599-391DD715982B}"/>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a:defRPr/>
            </a:pPr>
            <a:fld id="{A353EDE0-7BCA-4CDF-9A43-1C4B031A103C}" type="slidenum">
              <a:rPr lang="en-US"/>
              <a:pPr>
                <a:defRPr/>
              </a:pPr>
              <a:t>‹#›</a:t>
            </a:fld>
            <a:endParaRPr lang="en-US"/>
          </a:p>
        </p:txBody>
      </p:sp>
    </p:spTree>
    <p:extLst>
      <p:ext uri="{BB962C8B-B14F-4D97-AF65-F5344CB8AC3E}">
        <p14:creationId xmlns:p14="http://schemas.microsoft.com/office/powerpoint/2010/main" val="2166098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ENTERING SLID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84F4E7-895B-4D35-AAAA-19EAF0AB1FF6}"/>
              </a:ext>
            </a:extLst>
          </p:cNvPr>
          <p:cNvSpPr txBox="1">
            <a:spLocks noChangeArrowheads="1"/>
          </p:cNvSpPr>
          <p:nvPr/>
        </p:nvSpPr>
        <p:spPr bwMode="auto">
          <a:xfrm>
            <a:off x="812800" y="457201"/>
            <a:ext cx="10464800" cy="415925"/>
          </a:xfrm>
          <a:prstGeom prst="rect">
            <a:avLst/>
          </a:prstGeom>
          <a:noFill/>
          <a:ln>
            <a:noFill/>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ZA" altLang="en-US" sz="2100" b="1" dirty="0">
                <a:cs typeface="Arial" panose="020B0604020202020204" pitchFamily="34" charset="0"/>
              </a:rPr>
              <a:t> </a:t>
            </a:r>
          </a:p>
        </p:txBody>
      </p:sp>
      <p:sp>
        <p:nvSpPr>
          <p:cNvPr id="4" name="Title 3"/>
          <p:cNvSpPr>
            <a:spLocks noGrp="1"/>
          </p:cNvSpPr>
          <p:nvPr>
            <p:ph type="title"/>
          </p:nvPr>
        </p:nvSpPr>
        <p:spPr>
          <a:xfrm>
            <a:off x="838200" y="365128"/>
            <a:ext cx="10515600" cy="615295"/>
          </a:xfrm>
          <a:prstGeom prst="rect">
            <a:avLst/>
          </a:prstGeom>
        </p:spPr>
        <p:txBody>
          <a:bodyPr/>
          <a:lstStyle>
            <a:lvl1pPr>
              <a:defRPr sz="2100" b="1"/>
            </a:lvl1pPr>
          </a:lstStyle>
          <a:p>
            <a:r>
              <a:rPr lang="en-GB"/>
              <a:t>Click to edit Master title style</a:t>
            </a:r>
            <a:endParaRPr lang="en-ZA" dirty="0"/>
          </a:p>
        </p:txBody>
      </p:sp>
      <p:sp>
        <p:nvSpPr>
          <p:cNvPr id="6" name="Text Placeholder 5"/>
          <p:cNvSpPr>
            <a:spLocks noGrp="1"/>
          </p:cNvSpPr>
          <p:nvPr>
            <p:ph type="body" sz="quarter" idx="10"/>
          </p:nvPr>
        </p:nvSpPr>
        <p:spPr>
          <a:xfrm>
            <a:off x="878840" y="1458686"/>
            <a:ext cx="10058400" cy="3886200"/>
          </a:xfrm>
          <a:prstGeom prst="rect">
            <a:avLst/>
          </a:prstGeom>
        </p:spPr>
        <p:txBody>
          <a:bodyPr/>
          <a:lstStyle>
            <a:lvl1pPr>
              <a:defRPr sz="2100"/>
            </a:lvl1pPr>
            <a:lvl2pPr>
              <a:defRPr sz="1800"/>
            </a:lvl2pPr>
            <a:lvl3pPr>
              <a:defRPr sz="1500"/>
            </a:lvl3pPr>
            <a:lvl4pPr>
              <a:defRPr sz="135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Tree>
    <p:extLst>
      <p:ext uri="{BB962C8B-B14F-4D97-AF65-F5344CB8AC3E}">
        <p14:creationId xmlns:p14="http://schemas.microsoft.com/office/powerpoint/2010/main" val="3179071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882C7E67-1EE8-45B0-BDF4-FB621080F5D5}" type="slidenum">
              <a:rPr lang="en-US"/>
              <a:pPr>
                <a:defRPr/>
              </a:pPr>
              <a:t>‹#›</a:t>
            </a:fld>
            <a:endParaRPr lang="en-US"/>
          </a:p>
        </p:txBody>
      </p:sp>
    </p:spTree>
    <p:extLst>
      <p:ext uri="{BB962C8B-B14F-4D97-AF65-F5344CB8AC3E}">
        <p14:creationId xmlns:p14="http://schemas.microsoft.com/office/powerpoint/2010/main" val="2176115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42D2A421-5C47-0B49-A6A4-0F919B6F5D3E}" type="slidenum">
              <a:rPr lang="en-US" smtClean="0"/>
              <a:t>‹#›</a:t>
            </a:fld>
            <a:endParaRPr lang="en-US"/>
          </a:p>
        </p:txBody>
      </p:sp>
      <p:pic>
        <p:nvPicPr>
          <p:cNvPr id="7" name="Picture 6" descr="Powerpoint Anet Muir 2-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545"/>
            <a:ext cx="12192000" cy="6858000"/>
          </a:xfrm>
          <a:prstGeom prst="rect">
            <a:avLst/>
          </a:prstGeom>
        </p:spPr>
      </p:pic>
    </p:spTree>
    <p:extLst>
      <p:ext uri="{BB962C8B-B14F-4D97-AF65-F5344CB8AC3E}">
        <p14:creationId xmlns:p14="http://schemas.microsoft.com/office/powerpoint/2010/main" val="10027761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4514" y="-196537"/>
            <a:ext cx="12924259" cy="7332333"/>
          </a:xfrm>
          <a:prstGeom prst="rect">
            <a:avLst/>
          </a:prstGeom>
        </p:spPr>
      </p:pic>
    </p:spTree>
    <p:extLst>
      <p:ext uri="{BB962C8B-B14F-4D97-AF65-F5344CB8AC3E}">
        <p14:creationId xmlns:p14="http://schemas.microsoft.com/office/powerpoint/2010/main" val="1728813878"/>
      </p:ext>
    </p:extLst>
  </p:cSld>
  <p:clrMap bg1="lt1" tx1="dk1" bg2="lt2" tx2="dk2" accent1="accent1" accent2="accent2" accent3="accent3" accent4="accent4" accent5="accent5" accent6="accent6" hlink="hlink" folHlink="folHlink"/>
  <p:sldLayoutIdLst>
    <p:sldLayoutId id="2147485200" r:id="rId1"/>
    <p:sldLayoutId id="2147485211" r:id="rId2"/>
    <p:sldLayoutId id="21474851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6570744"/>
      </p:ext>
    </p:extLst>
  </p:cSld>
  <p:clrMap bg1="lt1" tx1="dk1" bg2="lt2" tx2="dk2" accent1="accent1" accent2="accent2" accent3="accent3" accent4="accent4" accent5="accent5" accent6="accent6" hlink="hlink" folHlink="folHlink"/>
  <p:sldLayoutIdLst>
    <p:sldLayoutId id="2147485213" r:id="rId1"/>
    <p:sldLayoutId id="2147485214" r:id="rId2"/>
    <p:sldLayoutId id="2147485215" r:id="rId3"/>
    <p:sldLayoutId id="2147485216" r:id="rId4"/>
    <p:sldLayoutId id="2147485217" r:id="rId5"/>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5097550" y="3772952"/>
            <a:ext cx="38559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FFFFFF"/>
                </a:solidFill>
              </a:rPr>
              <a:t>Presented by:      </a:t>
            </a:r>
            <a:r>
              <a:rPr lang="en-US" sz="1200" dirty="0" err="1">
                <a:solidFill>
                  <a:srgbClr val="FFFFFF"/>
                </a:solidFill>
              </a:rPr>
              <a:t>Ms</a:t>
            </a:r>
            <a:r>
              <a:rPr lang="en-US" sz="1200" dirty="0">
                <a:solidFill>
                  <a:srgbClr val="FFFFFF"/>
                </a:solidFill>
              </a:rPr>
              <a:t> Caroline Shai</a:t>
            </a:r>
          </a:p>
          <a:p>
            <a:pPr eaLnBrk="1" hangingPunct="1"/>
            <a:r>
              <a:rPr lang="en-US" sz="1200" dirty="0">
                <a:solidFill>
                  <a:srgbClr val="FFFFFF"/>
                </a:solidFill>
              </a:rPr>
              <a:t>Designation:	       Regional Head: North West (Acting)</a:t>
            </a:r>
          </a:p>
        </p:txBody>
      </p:sp>
      <p:sp>
        <p:nvSpPr>
          <p:cNvPr id="6" name="TextBox 5">
            <a:extLst>
              <a:ext uri="{FF2B5EF4-FFF2-40B4-BE49-F238E27FC236}">
                <a16:creationId xmlns:a16="http://schemas.microsoft.com/office/drawing/2014/main" id="{D928070B-9216-966B-632D-CF6BCD6C6209}"/>
              </a:ext>
            </a:extLst>
          </p:cNvPr>
          <p:cNvSpPr txBox="1"/>
          <p:nvPr/>
        </p:nvSpPr>
        <p:spPr>
          <a:xfrm>
            <a:off x="6896100" y="1236784"/>
            <a:ext cx="4914900" cy="307777"/>
          </a:xfrm>
          <a:prstGeom prst="rect">
            <a:avLst/>
          </a:prstGeom>
          <a:noFill/>
        </p:spPr>
        <p:txBody>
          <a:bodyPr wrap="square" rtlCol="0">
            <a:spAutoFit/>
          </a:bodyPr>
          <a:lstStyle/>
          <a:p>
            <a:pPr algn="r"/>
            <a:r>
              <a:rPr lang="en-US" sz="1400" b="1" dirty="0">
                <a:solidFill>
                  <a:schemeClr val="bg1"/>
                </a:solidFill>
                <a:latin typeface="Arial" panose="020B0604020202020204" pitchFamily="34" charset="0"/>
                <a:cs typeface="Arial" panose="020B0604020202020204" pitchFamily="34" charset="0"/>
              </a:rPr>
              <a:t>NATIONAL MINISTERIAL WEBINAR</a:t>
            </a:r>
            <a:endParaRPr lang="en-ZA" sz="14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928070B-9216-966B-632D-CF6BCD6C6209}"/>
              </a:ext>
            </a:extLst>
          </p:cNvPr>
          <p:cNvSpPr txBox="1"/>
          <p:nvPr/>
        </p:nvSpPr>
        <p:spPr>
          <a:xfrm>
            <a:off x="6921500" y="1541584"/>
            <a:ext cx="5270500" cy="1569660"/>
          </a:xfrm>
          <a:prstGeom prst="rect">
            <a:avLst/>
          </a:prstGeom>
          <a:noFill/>
        </p:spPr>
        <p:txBody>
          <a:bodyPr wrap="square" rtlCol="0">
            <a:spAutoFit/>
          </a:bodyPr>
          <a:lstStyle/>
          <a:p>
            <a:pPr algn="r"/>
            <a:r>
              <a:rPr lang="en-US" sz="2400" dirty="0">
                <a:solidFill>
                  <a:schemeClr val="bg1"/>
                </a:solidFill>
                <a:latin typeface="Arial" panose="020B0604020202020204" pitchFamily="34" charset="0"/>
                <a:cs typeface="Arial" panose="020B0604020202020204" pitchFamily="34" charset="0"/>
              </a:rPr>
              <a:t>IMPLEMENTATION OF THE 2025</a:t>
            </a:r>
          </a:p>
          <a:p>
            <a:pPr algn="r"/>
            <a:r>
              <a:rPr lang="en-US" sz="2400" b="1" dirty="0">
                <a:solidFill>
                  <a:srgbClr val="CCFFCC"/>
                </a:solidFill>
                <a:latin typeface="Arial" panose="020B0604020202020204" pitchFamily="34" charset="0"/>
                <a:cs typeface="Arial" panose="020B0604020202020204" pitchFamily="34" charset="0"/>
              </a:rPr>
              <a:t>WATER AND SANITATION INDABA RESOLUTIONS: </a:t>
            </a:r>
          </a:p>
          <a:p>
            <a:pPr algn="r"/>
            <a:r>
              <a:rPr lang="en-US" sz="2400" b="1" dirty="0">
                <a:solidFill>
                  <a:srgbClr val="CCFFCC"/>
                </a:solidFill>
                <a:latin typeface="Arial" panose="020B0604020202020204" pitchFamily="34" charset="0"/>
                <a:cs typeface="Arial" panose="020B0604020202020204" pitchFamily="34" charset="0"/>
              </a:rPr>
              <a:t>North West Report</a:t>
            </a:r>
            <a:endParaRPr lang="en-ZA" sz="2400" b="1" dirty="0">
              <a:solidFill>
                <a:srgbClr val="CCFFCC"/>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928070B-9216-966B-632D-CF6BCD6C6209}"/>
              </a:ext>
            </a:extLst>
          </p:cNvPr>
          <p:cNvSpPr txBox="1"/>
          <p:nvPr/>
        </p:nvSpPr>
        <p:spPr>
          <a:xfrm>
            <a:off x="1271464" y="5296436"/>
            <a:ext cx="1587500" cy="523220"/>
          </a:xfrm>
          <a:prstGeom prst="rect">
            <a:avLst/>
          </a:prstGeom>
          <a:noFill/>
        </p:spPr>
        <p:txBody>
          <a:bodyPr wrap="square" rtlCol="0">
            <a:spAutoFit/>
          </a:bodyPr>
          <a:lstStyle/>
          <a:p>
            <a:pPr algn="ctr"/>
            <a:r>
              <a:rPr lang="en-GB" sz="1400" b="1" dirty="0">
                <a:solidFill>
                  <a:schemeClr val="bg1"/>
                </a:solidFill>
              </a:rPr>
              <a:t>FRIDAY, </a:t>
            </a:r>
            <a:br>
              <a:rPr lang="en-GB" sz="1400" b="1" dirty="0">
                <a:solidFill>
                  <a:schemeClr val="bg1"/>
                </a:solidFill>
              </a:rPr>
            </a:br>
            <a:r>
              <a:rPr lang="en-GB" sz="1400" b="1" dirty="0">
                <a:solidFill>
                  <a:schemeClr val="bg1"/>
                </a:solidFill>
              </a:rPr>
              <a:t>10 APRIL 2026</a:t>
            </a:r>
            <a:endParaRPr lang="en-ZA" sz="1400" dirty="0">
              <a:solidFill>
                <a:schemeClr val="bg1"/>
              </a:solidFill>
            </a:endParaRPr>
          </a:p>
        </p:txBody>
      </p:sp>
      <p:sp>
        <p:nvSpPr>
          <p:cNvPr id="9" name="TextBox 8">
            <a:extLst>
              <a:ext uri="{FF2B5EF4-FFF2-40B4-BE49-F238E27FC236}">
                <a16:creationId xmlns:a16="http://schemas.microsoft.com/office/drawing/2014/main" id="{D928070B-9216-966B-632D-CF6BCD6C6209}"/>
              </a:ext>
            </a:extLst>
          </p:cNvPr>
          <p:cNvSpPr txBox="1"/>
          <p:nvPr/>
        </p:nvSpPr>
        <p:spPr>
          <a:xfrm>
            <a:off x="3962478" y="5257290"/>
            <a:ext cx="1587500" cy="523220"/>
          </a:xfrm>
          <a:prstGeom prst="rect">
            <a:avLst/>
          </a:prstGeom>
          <a:noFill/>
        </p:spPr>
        <p:txBody>
          <a:bodyPr wrap="square" rtlCol="0">
            <a:spAutoFit/>
          </a:bodyPr>
          <a:lstStyle/>
          <a:p>
            <a:pPr algn="ctr"/>
            <a:r>
              <a:rPr lang="en-GB" sz="1400" dirty="0">
                <a:solidFill>
                  <a:srgbClr val="FFFFFF"/>
                </a:solidFill>
              </a:rPr>
              <a:t>TIME:</a:t>
            </a:r>
            <a:endParaRPr lang="en-ZA" sz="1400" dirty="0">
              <a:solidFill>
                <a:srgbClr val="FFFFFF"/>
              </a:solidFill>
            </a:endParaRPr>
          </a:p>
          <a:p>
            <a:pPr algn="ctr"/>
            <a:r>
              <a:rPr lang="en-GB" sz="1400" b="1" dirty="0">
                <a:solidFill>
                  <a:srgbClr val="FFFFFF"/>
                </a:solidFill>
              </a:rPr>
              <a:t>10:00 to 13:00</a:t>
            </a:r>
            <a:endParaRPr lang="en-ZA" sz="1400" dirty="0">
              <a:solidFill>
                <a:srgbClr val="FFFFFF"/>
              </a:solidFill>
            </a:endParaRPr>
          </a:p>
        </p:txBody>
      </p:sp>
      <p:sp>
        <p:nvSpPr>
          <p:cNvPr id="10" name="TextBox 9">
            <a:extLst>
              <a:ext uri="{FF2B5EF4-FFF2-40B4-BE49-F238E27FC236}">
                <a16:creationId xmlns:a16="http://schemas.microsoft.com/office/drawing/2014/main" id="{D928070B-9216-966B-632D-CF6BCD6C6209}"/>
              </a:ext>
            </a:extLst>
          </p:cNvPr>
          <p:cNvSpPr txBox="1"/>
          <p:nvPr/>
        </p:nvSpPr>
        <p:spPr>
          <a:xfrm>
            <a:off x="6529264" y="5080992"/>
            <a:ext cx="1687636" cy="738664"/>
          </a:xfrm>
          <a:prstGeom prst="rect">
            <a:avLst/>
          </a:prstGeom>
          <a:noFill/>
        </p:spPr>
        <p:txBody>
          <a:bodyPr wrap="square" rtlCol="0">
            <a:spAutoFit/>
          </a:bodyPr>
          <a:lstStyle/>
          <a:p>
            <a:pPr algn="ctr"/>
            <a:r>
              <a:rPr lang="en-GB" sz="1400" dirty="0">
                <a:solidFill>
                  <a:srgbClr val="FFFFFF"/>
                </a:solidFill>
              </a:rPr>
              <a:t>VENUE:</a:t>
            </a:r>
            <a:endParaRPr lang="en-ZA" sz="1400" dirty="0">
              <a:solidFill>
                <a:srgbClr val="FFFFFF"/>
              </a:solidFill>
            </a:endParaRPr>
          </a:p>
          <a:p>
            <a:pPr algn="ctr"/>
            <a:r>
              <a:rPr lang="en-GB" sz="1400" b="1" dirty="0">
                <a:solidFill>
                  <a:srgbClr val="FFFFFF"/>
                </a:solidFill>
              </a:rPr>
              <a:t>ZOOM VIRTUAL PLATFORM</a:t>
            </a:r>
            <a:endParaRPr lang="en-ZA" sz="1400" dirty="0">
              <a:solidFill>
                <a:srgbClr val="FFFFFF"/>
              </a:solidFill>
            </a:endParaRPr>
          </a:p>
        </p:txBody>
      </p:sp>
    </p:spTree>
    <p:extLst>
      <p:ext uri="{BB962C8B-B14F-4D97-AF65-F5344CB8AC3E}">
        <p14:creationId xmlns:p14="http://schemas.microsoft.com/office/powerpoint/2010/main" val="2741882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CD656-F988-0074-2948-433F1D0ED5AB}"/>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3125829D-65D0-7842-B15C-3D5183CE5232}"/>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10</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379C5D2D-022F-5648-F4F5-53C584A5C9CF}"/>
              </a:ext>
            </a:extLst>
          </p:cNvPr>
          <p:cNvSpPr txBox="1">
            <a:spLocks/>
          </p:cNvSpPr>
          <p:nvPr/>
        </p:nvSpPr>
        <p:spPr bwMode="auto">
          <a:xfrm>
            <a:off x="0" y="294372"/>
            <a:ext cx="12066104" cy="44958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3:Enhancing and Strengthening technical and operational capacity and efficiency (4)</a:t>
            </a:r>
          </a:p>
        </p:txBody>
      </p:sp>
      <p:graphicFrame>
        <p:nvGraphicFramePr>
          <p:cNvPr id="4" name="Chart 3">
            <a:extLst>
              <a:ext uri="{FF2B5EF4-FFF2-40B4-BE49-F238E27FC236}">
                <a16:creationId xmlns:a16="http://schemas.microsoft.com/office/drawing/2014/main" id="{2D405B56-D6B1-E0FC-53E8-0B2DD76DC1C3}"/>
              </a:ext>
            </a:extLst>
          </p:cNvPr>
          <p:cNvGraphicFramePr/>
          <p:nvPr>
            <p:extLst>
              <p:ext uri="{D42A27DB-BD31-4B8C-83A1-F6EECF244321}">
                <p14:modId xmlns:p14="http://schemas.microsoft.com/office/powerpoint/2010/main" val="390370119"/>
              </p:ext>
            </p:extLst>
          </p:nvPr>
        </p:nvGraphicFramePr>
        <p:xfrm>
          <a:off x="172720" y="657225"/>
          <a:ext cx="5641258" cy="554354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6">
            <a:extLst>
              <a:ext uri="{FF2B5EF4-FFF2-40B4-BE49-F238E27FC236}">
                <a16:creationId xmlns:a16="http://schemas.microsoft.com/office/drawing/2014/main" id="{E4F4D2BB-9449-F764-8C4C-AAA209A52641}"/>
              </a:ext>
            </a:extLst>
          </p:cNvPr>
          <p:cNvSpPr txBox="1">
            <a:spLocks noChangeArrowheads="1"/>
          </p:cNvSpPr>
          <p:nvPr/>
        </p:nvSpPr>
        <p:spPr bwMode="auto">
          <a:xfrm>
            <a:off x="5339644" y="1201672"/>
            <a:ext cx="6558010" cy="4013919"/>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r>
              <a:rPr lang="en-US" sz="1800" dirty="0"/>
              <a:t>(3.14) 60% of WSAs/WSP has started to implement the local government professionalisation framework, 10% have made good progress (&gt;50%), 10% have achieved but 20% have not yet started</a:t>
            </a:r>
            <a:endParaRPr lang="en-ZA" sz="1800" dirty="0"/>
          </a:p>
          <a:p>
            <a:pPr algn="just"/>
            <a:endParaRPr lang="en-US" sz="1800" dirty="0"/>
          </a:p>
          <a:p>
            <a:pPr algn="just"/>
            <a:r>
              <a:rPr lang="en-US" sz="1800" dirty="0"/>
              <a:t>(3.17) 60% of WSAs reported having started to prioritise creation and filling of key technical positions, 40% reporting making good progress (&gt;50%) </a:t>
            </a:r>
          </a:p>
          <a:p>
            <a:pPr algn="just"/>
            <a:endParaRPr lang="en-ZA" sz="1800" dirty="0"/>
          </a:p>
          <a:p>
            <a:pPr algn="just"/>
            <a:r>
              <a:rPr lang="en-US" sz="1800" dirty="0"/>
              <a:t>(3.18) 50% of WSAs reported making good progress in reviewing their bylaws (&gt;50%) with regard to enforcement of water and sanitation policies, 40% have reported having started such reviews 10% of WSAs have not yet started</a:t>
            </a:r>
            <a:endParaRPr lang="en-ZA" sz="1800" dirty="0"/>
          </a:p>
          <a:p>
            <a:pPr eaLnBrk="1" hangingPunct="1">
              <a:lnSpc>
                <a:spcPts val="2475"/>
              </a:lnSpc>
            </a:pPr>
            <a:endParaRPr lang="en-US" dirty="0"/>
          </a:p>
        </p:txBody>
      </p:sp>
    </p:spTree>
    <p:extLst>
      <p:ext uri="{BB962C8B-B14F-4D97-AF65-F5344CB8AC3E}">
        <p14:creationId xmlns:p14="http://schemas.microsoft.com/office/powerpoint/2010/main" val="2027719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504AA-A401-96A2-068A-86774C1B92E4}"/>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D6A9B7C4-ABEC-3906-6DA7-6F6CF1ABC785}"/>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11</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EC876075-CDCA-928C-6DFB-24BB0149D238}"/>
              </a:ext>
            </a:extLst>
          </p:cNvPr>
          <p:cNvSpPr txBox="1">
            <a:spLocks/>
          </p:cNvSpPr>
          <p:nvPr/>
        </p:nvSpPr>
        <p:spPr bwMode="auto">
          <a:xfrm>
            <a:off x="0" y="363220"/>
            <a:ext cx="12557760" cy="44958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4: Building partnerships through building water sensitive and resilient communities</a:t>
            </a:r>
          </a:p>
        </p:txBody>
      </p:sp>
      <p:sp>
        <p:nvSpPr>
          <p:cNvPr id="10" name="TextBox 6">
            <a:extLst>
              <a:ext uri="{FF2B5EF4-FFF2-40B4-BE49-F238E27FC236}">
                <a16:creationId xmlns:a16="http://schemas.microsoft.com/office/drawing/2014/main" id="{6DC0205C-45F6-6F40-DB6D-AFF28A1199CB}"/>
              </a:ext>
            </a:extLst>
          </p:cNvPr>
          <p:cNvSpPr txBox="1">
            <a:spLocks noChangeArrowheads="1"/>
          </p:cNvSpPr>
          <p:nvPr/>
        </p:nvSpPr>
        <p:spPr bwMode="auto">
          <a:xfrm>
            <a:off x="5689600" y="1356793"/>
            <a:ext cx="6383133" cy="3591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lnSpc>
                <a:spcPts val="2475"/>
              </a:lnSpc>
            </a:pPr>
            <a:r>
              <a:rPr lang="en-US" sz="1800" i="1" dirty="0"/>
              <a:t>(</a:t>
            </a:r>
            <a:r>
              <a:rPr lang="en-US" sz="1800" dirty="0"/>
              <a:t>4.1) 30% of WSAs reported working with business and civil society to raise awareness. 10% have reported that they are starting to work with these leaders while 10% are progressing well (&gt;50%). 50% of WSAs reported not having started</a:t>
            </a:r>
          </a:p>
          <a:p>
            <a:pPr algn="just" eaLnBrk="1" hangingPunct="1">
              <a:lnSpc>
                <a:spcPts val="2475"/>
              </a:lnSpc>
            </a:pPr>
            <a:endParaRPr lang="en-US" sz="1800" dirty="0"/>
          </a:p>
          <a:p>
            <a:pPr algn="just" eaLnBrk="1" hangingPunct="1">
              <a:lnSpc>
                <a:spcPts val="2475"/>
              </a:lnSpc>
            </a:pPr>
            <a:r>
              <a:rPr lang="en-US" sz="1800" dirty="0"/>
              <a:t>(4.4) 10% of WSAs reported progressing well (&gt;50%) on this resolution to work with local business and civil society to address </a:t>
            </a:r>
            <a:r>
              <a:rPr lang="en-US" sz="1800" dirty="0" err="1"/>
              <a:t>W&amp;S</a:t>
            </a:r>
            <a:r>
              <a:rPr lang="en-US" sz="1800" dirty="0"/>
              <a:t> challenges, 50% of WSAs reported working with local business and civil society.  40% of WSAs have not yet started</a:t>
            </a:r>
            <a:endParaRPr lang="en-US" sz="1800" b="1" dirty="0">
              <a:solidFill>
                <a:schemeClr val="tx2"/>
              </a:solidFill>
            </a:endParaRPr>
          </a:p>
        </p:txBody>
      </p:sp>
      <p:graphicFrame>
        <p:nvGraphicFramePr>
          <p:cNvPr id="3" name="Chart 2">
            <a:extLst>
              <a:ext uri="{FF2B5EF4-FFF2-40B4-BE49-F238E27FC236}">
                <a16:creationId xmlns:a16="http://schemas.microsoft.com/office/drawing/2014/main" id="{81362998-2DA8-3290-4BE3-0438AD552933}"/>
              </a:ext>
            </a:extLst>
          </p:cNvPr>
          <p:cNvGraphicFramePr/>
          <p:nvPr>
            <p:extLst>
              <p:ext uri="{D42A27DB-BD31-4B8C-83A1-F6EECF244321}">
                <p14:modId xmlns:p14="http://schemas.microsoft.com/office/powerpoint/2010/main" val="740860408"/>
              </p:ext>
            </p:extLst>
          </p:nvPr>
        </p:nvGraphicFramePr>
        <p:xfrm>
          <a:off x="137309" y="1076113"/>
          <a:ext cx="5552291"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523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6474A-7B90-CD9E-0C18-5493F5FA483C}"/>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81E7F436-CB03-7EA4-B3B7-C6BEAE9EABDB}"/>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12</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BF688C78-5765-B1A4-EC20-CB1A8ACEBB7B}"/>
              </a:ext>
            </a:extLst>
          </p:cNvPr>
          <p:cNvSpPr txBox="1">
            <a:spLocks/>
          </p:cNvSpPr>
          <p:nvPr/>
        </p:nvSpPr>
        <p:spPr bwMode="auto">
          <a:xfrm>
            <a:off x="-1" y="363220"/>
            <a:ext cx="11897655" cy="44958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5: Fighting criminality and corruption in the water and sanitation sector</a:t>
            </a:r>
          </a:p>
        </p:txBody>
      </p:sp>
      <p:graphicFrame>
        <p:nvGraphicFramePr>
          <p:cNvPr id="3" name="Chart 2">
            <a:extLst>
              <a:ext uri="{FF2B5EF4-FFF2-40B4-BE49-F238E27FC236}">
                <a16:creationId xmlns:a16="http://schemas.microsoft.com/office/drawing/2014/main" id="{EE644F43-484E-D589-AD18-9D36F1330747}"/>
              </a:ext>
            </a:extLst>
          </p:cNvPr>
          <p:cNvGraphicFramePr/>
          <p:nvPr>
            <p:extLst>
              <p:ext uri="{D42A27DB-BD31-4B8C-83A1-F6EECF244321}">
                <p14:modId xmlns:p14="http://schemas.microsoft.com/office/powerpoint/2010/main" val="806836818"/>
              </p:ext>
            </p:extLst>
          </p:nvPr>
        </p:nvGraphicFramePr>
        <p:xfrm>
          <a:off x="0" y="496924"/>
          <a:ext cx="5641258" cy="554354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6">
            <a:extLst>
              <a:ext uri="{FF2B5EF4-FFF2-40B4-BE49-F238E27FC236}">
                <a16:creationId xmlns:a16="http://schemas.microsoft.com/office/drawing/2014/main" id="{E59B6BC3-060F-22E9-C840-6B36CC3A866E}"/>
              </a:ext>
            </a:extLst>
          </p:cNvPr>
          <p:cNvSpPr txBox="1">
            <a:spLocks noChangeArrowheads="1"/>
          </p:cNvSpPr>
          <p:nvPr/>
        </p:nvSpPr>
        <p:spPr bwMode="auto">
          <a:xfrm>
            <a:off x="5641258" y="992114"/>
            <a:ext cx="6378022" cy="4873770"/>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lnSpc>
                <a:spcPts val="2475"/>
              </a:lnSpc>
            </a:pPr>
            <a:r>
              <a:rPr lang="en-US" sz="1800" dirty="0"/>
              <a:t>(5.1</a:t>
            </a:r>
            <a:r>
              <a:rPr lang="en-US" sz="1800"/>
              <a:t>) 30</a:t>
            </a:r>
            <a:r>
              <a:rPr lang="en-US" sz="1800" dirty="0"/>
              <a:t>% of WSAs reported having started to develop an infrastructure security strategy, with 20% reported making good progress (&gt;50%)  against this resolution, 40% of WSAs in this province is achieving this target. 10% (1 WSA) have not yet started</a:t>
            </a:r>
          </a:p>
          <a:p>
            <a:pPr algn="just" eaLnBrk="1" hangingPunct="1">
              <a:lnSpc>
                <a:spcPts val="2475"/>
              </a:lnSpc>
            </a:pPr>
            <a:endParaRPr lang="en-US" sz="1800" dirty="0"/>
          </a:p>
          <a:p>
            <a:pPr algn="just" eaLnBrk="1" hangingPunct="1">
              <a:lnSpc>
                <a:spcPts val="2475"/>
              </a:lnSpc>
            </a:pPr>
            <a:r>
              <a:rPr lang="en-US" sz="1800" dirty="0"/>
              <a:t>(5.3) 60% of WSAs reported implementing community and awareness programmes, 20% of WSAs have commenced with the development of such programmes and 10% making good progress. 10% (1 WSA) has not yet started </a:t>
            </a:r>
          </a:p>
          <a:p>
            <a:pPr algn="just" eaLnBrk="1" hangingPunct="1">
              <a:lnSpc>
                <a:spcPts val="2475"/>
              </a:lnSpc>
            </a:pPr>
            <a:endParaRPr lang="en-US" sz="1800" dirty="0"/>
          </a:p>
          <a:p>
            <a:pPr algn="just" eaLnBrk="1" hangingPunct="1">
              <a:lnSpc>
                <a:spcPts val="2475"/>
              </a:lnSpc>
            </a:pPr>
            <a:r>
              <a:rPr lang="en-US" sz="1800" dirty="0"/>
              <a:t>(5.4) 40% of WSAs reported having started with establishing water committees. 20% of WSAs have made good progress and a further 30% have established water committees. 10% of WSAs reported no progress</a:t>
            </a:r>
          </a:p>
        </p:txBody>
      </p:sp>
    </p:spTree>
    <p:extLst>
      <p:ext uri="{BB962C8B-B14F-4D97-AF65-F5344CB8AC3E}">
        <p14:creationId xmlns:p14="http://schemas.microsoft.com/office/powerpoint/2010/main" val="3366196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D480D2-629A-9076-F25F-439CF94A5E15}"/>
              </a:ext>
            </a:extLst>
          </p:cNvPr>
          <p:cNvPicPr>
            <a:picLocks noChangeAspect="1"/>
          </p:cNvPicPr>
          <p:nvPr/>
        </p:nvPicPr>
        <p:blipFill>
          <a:blip r:embed="rId2"/>
          <a:srcRect/>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4186819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2AD681-B194-A946-D02F-B8BDA7F863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4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F4734588-6E37-705D-CA2C-6078639E812A}"/>
              </a:ext>
            </a:extLst>
          </p:cNvPr>
          <p:cNvSpPr>
            <a:spLocks noGrp="1"/>
          </p:cNvSpPr>
          <p:nvPr>
            <p:ph type="title"/>
          </p:nvPr>
        </p:nvSpPr>
        <p:spPr>
          <a:xfrm>
            <a:off x="290023" y="168348"/>
            <a:ext cx="10972800" cy="542262"/>
          </a:xfrm>
        </p:spPr>
        <p:txBody>
          <a:bodyPr/>
          <a:lstStyle/>
          <a:p>
            <a:pPr algn="l"/>
            <a:r>
              <a:rPr lang="en-ZA" sz="2000" dirty="0">
                <a:latin typeface="+mn-lt"/>
              </a:rPr>
              <a:t>Water Service Authorities in North West Province</a:t>
            </a:r>
          </a:p>
        </p:txBody>
      </p:sp>
      <p:sp>
        <p:nvSpPr>
          <p:cNvPr id="4" name="Content Placeholder 3">
            <a:extLst>
              <a:ext uri="{FF2B5EF4-FFF2-40B4-BE49-F238E27FC236}">
                <a16:creationId xmlns:a16="http://schemas.microsoft.com/office/drawing/2014/main" id="{11A110CB-EF58-BFEC-00AE-ED54DE06F1B9}"/>
              </a:ext>
            </a:extLst>
          </p:cNvPr>
          <p:cNvSpPr>
            <a:spLocks noGrp="1"/>
          </p:cNvSpPr>
          <p:nvPr>
            <p:ph sz="quarter" idx="13"/>
          </p:nvPr>
        </p:nvSpPr>
        <p:spPr>
          <a:xfrm>
            <a:off x="290023" y="744870"/>
            <a:ext cx="10972800" cy="5808921"/>
          </a:xfrm>
        </p:spPr>
        <p:txBody>
          <a:bodyPr numCol="2"/>
          <a:lstStyle/>
          <a:p>
            <a:r>
              <a:rPr lang="en-ZA" dirty="0"/>
              <a:t>Dr. Ruth S Mompati District Municipality</a:t>
            </a:r>
          </a:p>
          <a:p>
            <a:r>
              <a:rPr lang="en-ZA" dirty="0"/>
              <a:t>JB Marks Local Municipality</a:t>
            </a:r>
          </a:p>
          <a:p>
            <a:r>
              <a:rPr lang="en-ZA" dirty="0"/>
              <a:t>Kgetlengrivier Local Municipality</a:t>
            </a:r>
          </a:p>
          <a:p>
            <a:r>
              <a:rPr lang="en-ZA" dirty="0"/>
              <a:t>Madibeng Local Municipality</a:t>
            </a:r>
          </a:p>
          <a:p>
            <a:r>
              <a:rPr lang="en-ZA" dirty="0"/>
              <a:t>Maquassi Hills Local Municipality</a:t>
            </a:r>
          </a:p>
          <a:p>
            <a:r>
              <a:rPr lang="en-ZA" dirty="0"/>
              <a:t>Matlosana Local Municipality</a:t>
            </a:r>
          </a:p>
          <a:p>
            <a:r>
              <a:rPr lang="en-ZA" dirty="0"/>
              <a:t>Moretele Local Municipality</a:t>
            </a:r>
          </a:p>
          <a:p>
            <a:r>
              <a:rPr lang="en-ZA" dirty="0"/>
              <a:t>Moses Kotane Local Municipality</a:t>
            </a:r>
          </a:p>
          <a:p>
            <a:r>
              <a:rPr lang="en-ZA" dirty="0"/>
              <a:t>Ngaka Modiri Molema District Municipality</a:t>
            </a:r>
          </a:p>
          <a:p>
            <a:r>
              <a:rPr lang="en-ZA" dirty="0"/>
              <a:t>Rustenburg Local Municipality</a:t>
            </a:r>
          </a:p>
          <a:p>
            <a:endParaRPr lang="en-ZA" dirty="0"/>
          </a:p>
        </p:txBody>
      </p:sp>
    </p:spTree>
    <p:extLst>
      <p:ext uri="{BB962C8B-B14F-4D97-AF65-F5344CB8AC3E}">
        <p14:creationId xmlns:p14="http://schemas.microsoft.com/office/powerpoint/2010/main" val="1392566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5CE2C-D56B-9051-4E4D-8623E1156C0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00F23D-7D38-1A8E-49A2-848ED83024D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53EDE0-7BCA-4CDF-9A43-1C4B031A103C}" type="slidenum">
              <a:rPr kumimoji="0" lang="en-US" sz="135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35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4" name="TextBox 3">
            <a:extLst>
              <a:ext uri="{FF2B5EF4-FFF2-40B4-BE49-F238E27FC236}">
                <a16:creationId xmlns:a16="http://schemas.microsoft.com/office/drawing/2014/main" id="{D776343A-3C87-9F2C-C625-DA8CF330A144}"/>
              </a:ext>
            </a:extLst>
          </p:cNvPr>
          <p:cNvSpPr txBox="1"/>
          <p:nvPr/>
        </p:nvSpPr>
        <p:spPr>
          <a:xfrm>
            <a:off x="3048000" y="2828836"/>
            <a:ext cx="60960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extBox 2">
            <a:extLst>
              <a:ext uri="{FF2B5EF4-FFF2-40B4-BE49-F238E27FC236}">
                <a16:creationId xmlns:a16="http://schemas.microsoft.com/office/drawing/2014/main" id="{DC57F89F-B63D-9385-A951-76BD26913D21}"/>
              </a:ext>
            </a:extLst>
          </p:cNvPr>
          <p:cNvSpPr txBox="1"/>
          <p:nvPr/>
        </p:nvSpPr>
        <p:spPr>
          <a:xfrm>
            <a:off x="310538" y="513952"/>
            <a:ext cx="1127186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Distribution of Water Services Authorities in 2025 Water and Sanitation Indaba</a:t>
            </a:r>
          </a:p>
        </p:txBody>
      </p:sp>
      <p:sp>
        <p:nvSpPr>
          <p:cNvPr id="6" name="TextBox 5">
            <a:extLst>
              <a:ext uri="{FF2B5EF4-FFF2-40B4-BE49-F238E27FC236}">
                <a16:creationId xmlns:a16="http://schemas.microsoft.com/office/drawing/2014/main" id="{11647A4F-4C96-2E00-362B-4394D32047E7}"/>
              </a:ext>
            </a:extLst>
          </p:cNvPr>
          <p:cNvSpPr txBox="1"/>
          <p:nvPr/>
        </p:nvSpPr>
        <p:spPr>
          <a:xfrm>
            <a:off x="196362" y="1566952"/>
            <a:ext cx="11660358" cy="4001095"/>
          </a:xfrm>
          <a:prstGeom prst="rect">
            <a:avLst/>
          </a:prstGeom>
          <a:noFill/>
        </p:spPr>
        <p:txBody>
          <a:bodyPr wrap="square">
            <a:spAutoFit/>
          </a:bodyPr>
          <a:lstStyle/>
          <a:p>
            <a:pPr marL="457200" marR="0" lvl="0" indent="-282575" algn="just"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Water Service Authorities were grouped based on performance measured in the 2023 Full Blue Drop and 2022 Full Green Drop (2024) assessments</a:t>
            </a:r>
          </a:p>
          <a:p>
            <a:pPr marL="917575" marR="0" lvl="1" indent="-285750" algn="just" defTabSz="914400" rtl="0" eaLnBrk="1" fontAlgn="auto" latinLnBrk="0" hangingPunct="1">
              <a:lnSpc>
                <a:spcPct val="100000"/>
              </a:lnSpc>
              <a:spcBef>
                <a:spcPts val="400"/>
              </a:spcBef>
              <a:spcAft>
                <a:spcPts val="0"/>
              </a:spcAft>
              <a:buClrTx/>
              <a:buSzTx/>
              <a:buFont typeface="Courier New" panose="02070309020205020404" pitchFamily="49" charset="0"/>
              <a:buChar char="o"/>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1 (2a): This group consists of 67 municipalities that scored critical on average across their water supply systems and/or wastewater systems in the above mentioned assessments</a:t>
            </a:r>
          </a:p>
          <a:p>
            <a:pPr marL="917575" marR="0" lvl="1" indent="-285750" algn="just" defTabSz="914400" rtl="0" eaLnBrk="1" fontAlgn="auto" latinLnBrk="0" hangingPunct="1">
              <a:lnSpc>
                <a:spcPct val="100000"/>
              </a:lnSpc>
              <a:spcBef>
                <a:spcPts val="400"/>
              </a:spcBef>
              <a:spcAft>
                <a:spcPts val="0"/>
              </a:spcAft>
              <a:buClrTx/>
              <a:buSzTx/>
              <a:buFont typeface="Courier New" panose="02070309020205020404" pitchFamily="49" charset="0"/>
              <a:buChar char="o"/>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2 (2b): This group consist of thirty-eight municipalities that scored poor on average across their water  supply systems and/or wastewater supply systems in the above mentioned assessments</a:t>
            </a:r>
          </a:p>
          <a:p>
            <a:pPr marL="917575" marR="0" lvl="1" indent="-285750" algn="just" defTabSz="914400" rtl="0" eaLnBrk="1" fontAlgn="auto" latinLnBrk="0" hangingPunct="1">
              <a:lnSpc>
                <a:spcPct val="100000"/>
              </a:lnSpc>
              <a:spcBef>
                <a:spcPts val="400"/>
              </a:spcBef>
              <a:spcAft>
                <a:spcPts val="0"/>
              </a:spcAft>
              <a:buClrTx/>
              <a:buSzTx/>
              <a:buFont typeface="Courier New" panose="02070309020205020404" pitchFamily="49" charset="0"/>
              <a:buChar char="o"/>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3 (2c in 2025): This group consists of 27 municipalities that scored average across their water supply systems in the above mentioned assessments</a:t>
            </a:r>
          </a:p>
          <a:p>
            <a:pPr marL="917575" marR="0" lvl="1" indent="-285750" algn="just" defTabSz="914400" rtl="0" eaLnBrk="1" fontAlgn="auto" latinLnBrk="0" hangingPunct="1">
              <a:lnSpc>
                <a:spcPct val="100000"/>
              </a:lnSpc>
              <a:spcBef>
                <a:spcPts val="400"/>
              </a:spcBef>
              <a:spcAft>
                <a:spcPts val="0"/>
              </a:spcAft>
              <a:buClrTx/>
              <a:buSzTx/>
              <a:buFont typeface="Courier New" panose="02070309020205020404" pitchFamily="49" charset="0"/>
              <a:buChar char="o"/>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4 (2d in 2025): This group consist of twelve municipalities which either scored good or excellent on average across their water supply systems and wastewater systems in the above mentioned assessments</a:t>
            </a:r>
          </a:p>
          <a:p>
            <a:pPr marL="914400" marR="0" lvl="1" indent="-282575" algn="just"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60375" marR="0" lvl="0" indent="-285750" algn="just"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provincial reports provided today reflects all four groups within the relevant provincial boundary</a:t>
            </a:r>
          </a:p>
        </p:txBody>
      </p:sp>
    </p:spTree>
    <p:extLst>
      <p:ext uri="{BB962C8B-B14F-4D97-AF65-F5344CB8AC3E}">
        <p14:creationId xmlns:p14="http://schemas.microsoft.com/office/powerpoint/2010/main" val="1582921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FB9C7A-5267-7324-B313-AB0EA2B7F643}"/>
              </a:ext>
            </a:extLst>
          </p:cNvPr>
          <p:cNvSpPr>
            <a:spLocks noGrp="1"/>
          </p:cNvSpPr>
          <p:nvPr>
            <p:ph type="sldNum" sz="quarter" idx="12"/>
          </p:nvPr>
        </p:nvSpPr>
        <p:spPr>
          <a:xfrm>
            <a:off x="11389360" y="6579870"/>
            <a:ext cx="284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53EDE0-7BCA-4CDF-9A43-1C4B031A103C}" type="slidenum">
              <a:rPr kumimoji="0" lang="en-US" sz="1350" b="0" i="0" u="none" strike="noStrike" kern="1200" cap="none" spc="0" normalizeH="0" baseline="0" noProof="0" smtClean="0">
                <a:ln>
                  <a:noFill/>
                </a:ln>
                <a:solidFill>
                  <a:schemeClr val="bg1"/>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350" b="0" i="0" u="none" strike="noStrike" kern="1200" cap="none" spc="0" normalizeH="0" baseline="0" noProof="0" dirty="0">
              <a:ln>
                <a:noFill/>
              </a:ln>
              <a:solidFill>
                <a:schemeClr val="bg1"/>
              </a:solidFill>
              <a:effectLst/>
              <a:uLnTx/>
              <a:uFillTx/>
              <a:latin typeface="Calibri" pitchFamily="34" charset="0"/>
              <a:ea typeface="+mn-ea"/>
              <a:cs typeface="+mn-cs"/>
            </a:endParaRPr>
          </a:p>
        </p:txBody>
      </p:sp>
      <p:sp>
        <p:nvSpPr>
          <p:cNvPr id="3" name="TextBox 2">
            <a:extLst>
              <a:ext uri="{FF2B5EF4-FFF2-40B4-BE49-F238E27FC236}">
                <a16:creationId xmlns:a16="http://schemas.microsoft.com/office/drawing/2014/main" id="{2991C77F-48E8-B214-02CE-2428EF8A9677}"/>
              </a:ext>
            </a:extLst>
          </p:cNvPr>
          <p:cNvSpPr txBox="1"/>
          <p:nvPr/>
        </p:nvSpPr>
        <p:spPr>
          <a:xfrm>
            <a:off x="415636" y="282633"/>
            <a:ext cx="851593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a:ea typeface="+mn-ea"/>
                <a:cs typeface="+mn-cs"/>
              </a:rPr>
              <a:t>Distribution of North West  Province WSAs in Group 2 of the Water Indaba</a:t>
            </a:r>
          </a:p>
        </p:txBody>
      </p:sp>
      <p:graphicFrame>
        <p:nvGraphicFramePr>
          <p:cNvPr id="6" name="Chart 5">
            <a:extLst>
              <a:ext uri="{FF2B5EF4-FFF2-40B4-BE49-F238E27FC236}">
                <a16:creationId xmlns:a16="http://schemas.microsoft.com/office/drawing/2014/main" id="{E3131D6C-8EF4-4EBB-AAFD-584529581044}"/>
              </a:ext>
            </a:extLst>
          </p:cNvPr>
          <p:cNvGraphicFramePr/>
          <p:nvPr>
            <p:extLst>
              <p:ext uri="{D42A27DB-BD31-4B8C-83A1-F6EECF244321}">
                <p14:modId xmlns:p14="http://schemas.microsoft.com/office/powerpoint/2010/main" val="1663906200"/>
              </p:ext>
            </p:extLst>
          </p:nvPr>
        </p:nvGraphicFramePr>
        <p:xfrm>
          <a:off x="2117898" y="1361649"/>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380C70CC-543F-0396-4CF2-97EB96C2E60B}"/>
              </a:ext>
            </a:extLst>
          </p:cNvPr>
          <p:cNvSpPr txBox="1"/>
          <p:nvPr/>
        </p:nvSpPr>
        <p:spPr>
          <a:xfrm>
            <a:off x="8931568" y="851170"/>
            <a:ext cx="3036912" cy="2862322"/>
          </a:xfrm>
          <a:prstGeom prst="rect">
            <a:avLst/>
          </a:prstGeom>
          <a:solidFill>
            <a:schemeClr val="accent2">
              <a:lumMod val="20000"/>
              <a:lumOff val="80000"/>
              <a:alpha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a:ea typeface="+mn-ea"/>
                <a:cs typeface="+mn-cs"/>
              </a:rPr>
              <a:t>Critical:  Group 2a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a:ea typeface="+mn-ea"/>
                <a:cs typeface="+mn-cs"/>
              </a:rPr>
              <a:t>Dr Ruth S Mompati DM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solidFill>
                  <a:prstClr val="black"/>
                </a:solidFill>
                <a:latin typeface="Calibri"/>
              </a:rPr>
              <a:t>Kgetlengrivier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a:ea typeface="+mn-ea"/>
                <a:cs typeface="+mn-cs"/>
              </a:rPr>
              <a:t>Maq</a:t>
            </a:r>
            <a:r>
              <a:rPr lang="en-ZA" sz="2000" dirty="0" err="1">
                <a:solidFill>
                  <a:prstClr val="black"/>
                </a:solidFill>
                <a:latin typeface="Calibri"/>
              </a:rPr>
              <a:t>uassi</a:t>
            </a:r>
            <a:r>
              <a:rPr lang="en-ZA" sz="2000" dirty="0">
                <a:solidFill>
                  <a:prstClr val="black"/>
                </a:solidFill>
                <a:latin typeface="Calibri"/>
              </a:rPr>
              <a:t> Hills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solidFill>
                  <a:prstClr val="black"/>
                </a:solidFill>
                <a:latin typeface="Calibri"/>
              </a:rPr>
              <a:t>Moretele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solidFill>
                  <a:prstClr val="black"/>
                </a:solidFill>
                <a:latin typeface="Calibri"/>
              </a:rPr>
              <a:t>Moses Kotane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solidFill>
                  <a:prstClr val="black"/>
                </a:solidFill>
                <a:latin typeface="Calibri"/>
              </a:rPr>
              <a:t>Ngaka Modiri Molema DM</a:t>
            </a:r>
            <a:endParaRPr kumimoji="0" lang="en-ZA"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637D17C3-769F-C5E4-0A7F-326EBC8787AE}"/>
              </a:ext>
            </a:extLst>
          </p:cNvPr>
          <p:cNvSpPr txBox="1"/>
          <p:nvPr/>
        </p:nvSpPr>
        <p:spPr>
          <a:xfrm>
            <a:off x="427646" y="4202718"/>
            <a:ext cx="3036912" cy="1323439"/>
          </a:xfrm>
          <a:prstGeom prst="rect">
            <a:avLst/>
          </a:prstGeom>
          <a:solidFill>
            <a:srgbClr val="FFC100">
              <a:alpha val="5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a:ea typeface="+mn-ea"/>
                <a:cs typeface="+mn-cs"/>
              </a:rPr>
              <a:t>Poor:  Group 2b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a:ea typeface="+mn-ea"/>
                <a:cs typeface="+mn-cs"/>
              </a:rPr>
              <a:t>Madibeng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solidFill>
                  <a:prstClr val="black"/>
                </a:solidFill>
                <a:latin typeface="Calibri"/>
              </a:rPr>
              <a:t>Matlosana LM</a:t>
            </a:r>
            <a:endParaRPr kumimoji="0" lang="en-ZA"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0DB9D090-450F-8694-D8FF-68E11962872D}"/>
              </a:ext>
            </a:extLst>
          </p:cNvPr>
          <p:cNvSpPr txBox="1"/>
          <p:nvPr/>
        </p:nvSpPr>
        <p:spPr>
          <a:xfrm>
            <a:off x="374996" y="1932896"/>
            <a:ext cx="3485804" cy="1015663"/>
          </a:xfrm>
          <a:prstGeom prst="rect">
            <a:avLst/>
          </a:prstGeom>
          <a:solidFill>
            <a:schemeClr val="bg1">
              <a:lumMod val="95000"/>
              <a:alpha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a:ea typeface="+mn-ea"/>
                <a:cs typeface="+mn-cs"/>
              </a:rPr>
              <a:t>Average: Group 2c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a:ea typeface="+mn-ea"/>
                <a:cs typeface="+mn-cs"/>
              </a:rPr>
              <a:t>Rustenburg LM</a:t>
            </a:r>
          </a:p>
        </p:txBody>
      </p:sp>
      <p:sp>
        <p:nvSpPr>
          <p:cNvPr id="4" name="TextBox 3">
            <a:extLst>
              <a:ext uri="{FF2B5EF4-FFF2-40B4-BE49-F238E27FC236}">
                <a16:creationId xmlns:a16="http://schemas.microsoft.com/office/drawing/2014/main" id="{CE908415-CC99-A721-F4E3-9656130E2F8A}"/>
              </a:ext>
            </a:extLst>
          </p:cNvPr>
          <p:cNvSpPr txBox="1"/>
          <p:nvPr/>
        </p:nvSpPr>
        <p:spPr>
          <a:xfrm>
            <a:off x="374996" y="746159"/>
            <a:ext cx="3485804" cy="1015663"/>
          </a:xfrm>
          <a:prstGeom prst="rect">
            <a:avLst/>
          </a:prstGeom>
          <a:solidFill>
            <a:srgbClr val="92D050">
              <a:alpha val="5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a:ea typeface="+mn-ea"/>
                <a:cs typeface="+mn-cs"/>
              </a:rPr>
              <a:t>Good &amp; Excellent:  Group 2d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a:ea typeface="+mn-ea"/>
                <a:cs typeface="+mn-cs"/>
              </a:rPr>
              <a:t>JB Marks LM</a:t>
            </a:r>
          </a:p>
        </p:txBody>
      </p:sp>
    </p:spTree>
    <p:extLst>
      <p:ext uri="{BB962C8B-B14F-4D97-AF65-F5344CB8AC3E}">
        <p14:creationId xmlns:p14="http://schemas.microsoft.com/office/powerpoint/2010/main" val="819287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B88A67-394D-8E9E-8FB8-CAA480EA67AD}"/>
              </a:ext>
            </a:extLst>
          </p:cNvPr>
          <p:cNvSpPr>
            <a:spLocks noGrp="1"/>
          </p:cNvSpPr>
          <p:nvPr>
            <p:ph type="sldNum" sz="quarter" idx="12"/>
          </p:nvPr>
        </p:nvSpPr>
        <p:spPr/>
        <p:txBody>
          <a:bodyPr/>
          <a:lstStyle/>
          <a:p>
            <a:pPr>
              <a:defRPr/>
            </a:pPr>
            <a:fld id="{A353EDE0-7BCA-4CDF-9A43-1C4B031A103C}" type="slidenum">
              <a:rPr lang="en-US" smtClean="0"/>
              <a:pPr>
                <a:defRPr/>
              </a:pPr>
              <a:t>4</a:t>
            </a:fld>
            <a:endParaRPr lang="en-US"/>
          </a:p>
        </p:txBody>
      </p:sp>
      <p:sp>
        <p:nvSpPr>
          <p:cNvPr id="3" name="Content Placeholder 2">
            <a:extLst>
              <a:ext uri="{FF2B5EF4-FFF2-40B4-BE49-F238E27FC236}">
                <a16:creationId xmlns:a16="http://schemas.microsoft.com/office/drawing/2014/main" id="{8E8DE43C-1AE0-B04B-089D-9CB9A0CA3F2D}"/>
              </a:ext>
            </a:extLst>
          </p:cNvPr>
          <p:cNvSpPr txBox="1">
            <a:spLocks/>
          </p:cNvSpPr>
          <p:nvPr/>
        </p:nvSpPr>
        <p:spPr bwMode="auto">
          <a:xfrm>
            <a:off x="236289" y="428701"/>
            <a:ext cx="10881360" cy="44958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300"/>
              </a:lnSpc>
              <a:buFont typeface="Arial" charset="0"/>
              <a:buNone/>
            </a:pPr>
            <a:r>
              <a:rPr lang="en-US" sz="2800" b="1" dirty="0">
                <a:latin typeface="Arial" charset="0"/>
                <a:cs typeface="Arial" charset="0"/>
              </a:rPr>
              <a:t>Tracking progress</a:t>
            </a:r>
          </a:p>
        </p:txBody>
      </p:sp>
      <p:sp>
        <p:nvSpPr>
          <p:cNvPr id="4" name="TextBox 6">
            <a:extLst>
              <a:ext uri="{FF2B5EF4-FFF2-40B4-BE49-F238E27FC236}">
                <a16:creationId xmlns:a16="http://schemas.microsoft.com/office/drawing/2014/main" id="{A95441A8-F5FE-DA4F-EF7B-73F257FD808E}"/>
              </a:ext>
            </a:extLst>
          </p:cNvPr>
          <p:cNvSpPr txBox="1">
            <a:spLocks noChangeArrowheads="1"/>
          </p:cNvSpPr>
          <p:nvPr/>
        </p:nvSpPr>
        <p:spPr bwMode="auto">
          <a:xfrm>
            <a:off x="236289" y="876417"/>
            <a:ext cx="11719421" cy="53841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algn="just" eaLnBrk="1" hangingPunct="1">
              <a:lnSpc>
                <a:spcPts val="2475"/>
              </a:lnSpc>
              <a:buFont typeface="Arial" panose="020B0604020202020204" pitchFamily="34" charset="0"/>
              <a:buChar char="•"/>
            </a:pPr>
            <a:r>
              <a:rPr lang="en-US" sz="1800" dirty="0"/>
              <a:t>Each DWS regional office was tasked to follow up with relevant WSAs for each resolution within the short, medium and long term of the 5 themes</a:t>
            </a:r>
          </a:p>
          <a:p>
            <a:pPr marL="285750" indent="-285750" algn="just" eaLnBrk="1" hangingPunct="1">
              <a:lnSpc>
                <a:spcPts val="2475"/>
              </a:lnSpc>
              <a:buFont typeface="Arial" panose="020B0604020202020204" pitchFamily="34" charset="0"/>
              <a:buChar char="•"/>
            </a:pPr>
            <a:endParaRPr lang="en-US" sz="1800" dirty="0"/>
          </a:p>
          <a:p>
            <a:pPr marL="285750" indent="-285750" algn="just" eaLnBrk="1" hangingPunct="1">
              <a:lnSpc>
                <a:spcPts val="2475"/>
              </a:lnSpc>
              <a:buFont typeface="Arial" panose="020B0604020202020204" pitchFamily="34" charset="0"/>
              <a:buChar char="•"/>
            </a:pPr>
            <a:r>
              <a:rPr lang="en-US" sz="1800" dirty="0"/>
              <a:t>In reporting the department summarized progress as follows:</a:t>
            </a:r>
          </a:p>
          <a:p>
            <a:pPr marL="1028700" lvl="1" algn="just" eaLnBrk="1" hangingPunct="1">
              <a:lnSpc>
                <a:spcPts val="2475"/>
              </a:lnSpc>
              <a:buFont typeface="Arial" panose="020B0604020202020204" pitchFamily="34" charset="0"/>
              <a:buChar char="•"/>
            </a:pPr>
            <a:r>
              <a:rPr lang="en-US" sz="1800" dirty="0"/>
              <a:t>Not yet started</a:t>
            </a:r>
          </a:p>
          <a:p>
            <a:pPr marL="1028700" lvl="1" algn="just" eaLnBrk="1" hangingPunct="1">
              <a:lnSpc>
                <a:spcPts val="2475"/>
              </a:lnSpc>
              <a:buFont typeface="Arial" panose="020B0604020202020204" pitchFamily="34" charset="0"/>
              <a:buChar char="•"/>
            </a:pPr>
            <a:r>
              <a:rPr lang="en-US" sz="1800" dirty="0"/>
              <a:t>Started but less than 50% complete</a:t>
            </a:r>
          </a:p>
          <a:p>
            <a:pPr marL="1028700" lvl="1" algn="just" eaLnBrk="1" hangingPunct="1">
              <a:lnSpc>
                <a:spcPts val="2475"/>
              </a:lnSpc>
              <a:buFont typeface="Arial" panose="020B0604020202020204" pitchFamily="34" charset="0"/>
              <a:buChar char="•"/>
            </a:pPr>
            <a:r>
              <a:rPr lang="en-US" sz="1800" dirty="0"/>
              <a:t>Started and more than 50% complete</a:t>
            </a:r>
          </a:p>
          <a:p>
            <a:pPr marL="1028700" lvl="1" algn="just" eaLnBrk="1" hangingPunct="1">
              <a:lnSpc>
                <a:spcPts val="2475"/>
              </a:lnSpc>
              <a:buFont typeface="Arial" panose="020B0604020202020204" pitchFamily="34" charset="0"/>
              <a:buChar char="•"/>
            </a:pPr>
            <a:r>
              <a:rPr lang="en-US" sz="1800" dirty="0"/>
              <a:t>Achieved </a:t>
            </a:r>
          </a:p>
          <a:p>
            <a:pPr marL="1028700" lvl="1" algn="just" eaLnBrk="1" hangingPunct="1">
              <a:lnSpc>
                <a:spcPts val="2475"/>
              </a:lnSpc>
              <a:buFont typeface="Arial" panose="020B0604020202020204" pitchFamily="34" charset="0"/>
              <a:buChar char="•"/>
            </a:pPr>
            <a:r>
              <a:rPr lang="en-US" sz="1800" dirty="0"/>
              <a:t>No response received</a:t>
            </a:r>
          </a:p>
          <a:p>
            <a:pPr marL="285750" indent="-285750" algn="just" eaLnBrk="1" hangingPunct="1">
              <a:lnSpc>
                <a:spcPts val="2475"/>
              </a:lnSpc>
              <a:buFont typeface="Arial" panose="020B0604020202020204" pitchFamily="34" charset="0"/>
              <a:buChar char="•"/>
            </a:pPr>
            <a:endParaRPr lang="en-US" sz="1800" dirty="0"/>
          </a:p>
          <a:p>
            <a:pPr marL="285750" indent="-285750" algn="just" eaLnBrk="1" hangingPunct="1">
              <a:lnSpc>
                <a:spcPts val="2475"/>
              </a:lnSpc>
              <a:buFont typeface="Arial" panose="020B0604020202020204" pitchFamily="34" charset="0"/>
              <a:buChar char="•"/>
            </a:pPr>
            <a:r>
              <a:rPr lang="en-US" sz="1800" dirty="0"/>
              <a:t>Where resolutions were not applicable e.g. where a Water Services Authority is not served by a Water Board ‘Not applicable’ was recorded</a:t>
            </a:r>
          </a:p>
          <a:p>
            <a:pPr marL="285750" indent="-285750" algn="just" eaLnBrk="1" hangingPunct="1">
              <a:lnSpc>
                <a:spcPts val="2475"/>
              </a:lnSpc>
              <a:buFont typeface="Arial" panose="020B0604020202020204" pitchFamily="34" charset="0"/>
              <a:buChar char="•"/>
            </a:pPr>
            <a:endParaRPr lang="en-US" sz="1800" dirty="0"/>
          </a:p>
          <a:p>
            <a:pPr marL="285750" indent="-285750" algn="just">
              <a:buFont typeface="Arial" panose="020B0604020202020204" pitchFamily="34" charset="0"/>
              <a:buChar char="•"/>
            </a:pPr>
            <a:r>
              <a:rPr lang="en-ZA" sz="1800" dirty="0"/>
              <a:t>This progress report is based on information collected from water services authorities. The data provided by the WSAs has not been independently verified, and some of the WSAs may have overstated their progress. </a:t>
            </a:r>
          </a:p>
          <a:p>
            <a:pPr marL="285750" indent="-285750" algn="just">
              <a:buFont typeface="Arial" panose="020B0604020202020204" pitchFamily="34" charset="0"/>
              <a:buChar char="•"/>
            </a:pPr>
            <a:endParaRPr lang="en-ZA" sz="1800" dirty="0"/>
          </a:p>
          <a:p>
            <a:pPr marL="285750" indent="-285750" algn="just" eaLnBrk="1" hangingPunct="1">
              <a:lnSpc>
                <a:spcPts val="2475"/>
              </a:lnSpc>
              <a:buFont typeface="Arial" panose="020B0604020202020204" pitchFamily="34" charset="0"/>
              <a:buChar char="•"/>
            </a:pPr>
            <a:r>
              <a:rPr lang="en-US" sz="1800" dirty="0"/>
              <a:t>Progress for each province will be provided separately in more detail on each resolution</a:t>
            </a:r>
          </a:p>
        </p:txBody>
      </p:sp>
    </p:spTree>
    <p:extLst>
      <p:ext uri="{BB962C8B-B14F-4D97-AF65-F5344CB8AC3E}">
        <p14:creationId xmlns:p14="http://schemas.microsoft.com/office/powerpoint/2010/main" val="2550969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36B11-6E5B-10FE-77D8-879CBB662966}"/>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8CBFBBD0-5567-1980-EFB4-C98B8BE43A71}"/>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5</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94D4C778-8AD9-59A4-71AD-85D3EFBC2E47}"/>
              </a:ext>
            </a:extLst>
          </p:cNvPr>
          <p:cNvSpPr txBox="1">
            <a:spLocks/>
          </p:cNvSpPr>
          <p:nvPr/>
        </p:nvSpPr>
        <p:spPr bwMode="auto">
          <a:xfrm>
            <a:off x="172720" y="252846"/>
            <a:ext cx="11724935" cy="39852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cs typeface="Arial" charset="0"/>
              </a:rPr>
              <a:t>Theme 1  Delivery implementation models</a:t>
            </a:r>
          </a:p>
        </p:txBody>
      </p:sp>
      <p:graphicFrame>
        <p:nvGraphicFramePr>
          <p:cNvPr id="6" name="Chart 5">
            <a:extLst>
              <a:ext uri="{FF2B5EF4-FFF2-40B4-BE49-F238E27FC236}">
                <a16:creationId xmlns:a16="http://schemas.microsoft.com/office/drawing/2014/main" id="{D2B1C35B-BDBD-A64F-7CE2-DA68186105DE}"/>
              </a:ext>
            </a:extLst>
          </p:cNvPr>
          <p:cNvGraphicFramePr/>
          <p:nvPr>
            <p:extLst>
              <p:ext uri="{D42A27DB-BD31-4B8C-83A1-F6EECF244321}">
                <p14:modId xmlns:p14="http://schemas.microsoft.com/office/powerpoint/2010/main" val="4204045875"/>
              </p:ext>
            </p:extLst>
          </p:nvPr>
        </p:nvGraphicFramePr>
        <p:xfrm>
          <a:off x="304799" y="809977"/>
          <a:ext cx="6333067"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5E323F8E-C260-03E8-DCC7-8BE0A4464D61}"/>
              </a:ext>
            </a:extLst>
          </p:cNvPr>
          <p:cNvSpPr txBox="1"/>
          <p:nvPr/>
        </p:nvSpPr>
        <p:spPr>
          <a:xfrm>
            <a:off x="5735422" y="1072624"/>
            <a:ext cx="6076950" cy="3597203"/>
          </a:xfrm>
          <a:prstGeom prst="rect">
            <a:avLst/>
          </a:prstGeom>
          <a:solidFill>
            <a:schemeClr val="bg1"/>
          </a:solidFill>
        </p:spPr>
        <p:txBody>
          <a:bodyPr wrap="square">
            <a:spAutoFit/>
          </a:bodyPr>
          <a:lstStyle/>
          <a:p>
            <a:pPr algn="just" eaLnBrk="1" hangingPunct="1">
              <a:lnSpc>
                <a:spcPts val="2475"/>
              </a:lnSpc>
            </a:pPr>
            <a:r>
              <a:rPr lang="en-US" sz="2000" dirty="0">
                <a:latin typeface="Arial" panose="020B0604020202020204" pitchFamily="34" charset="0"/>
                <a:cs typeface="Arial" panose="020B0604020202020204" pitchFamily="34" charset="0"/>
              </a:rPr>
              <a:t> (1.5) In NW 40% of WSAs reported having achieved the separation of WSA and WSP functions, 30% have commenced (&lt;50%), with 20% indicating good progress (&gt;50%), 10% indicating no progress</a:t>
            </a:r>
          </a:p>
          <a:p>
            <a:pPr algn="just" eaLnBrk="1" hangingPunct="1">
              <a:lnSpc>
                <a:spcPts val="2475"/>
              </a:lnSpc>
            </a:pPr>
            <a:endParaRPr lang="en-US" sz="2000" dirty="0">
              <a:latin typeface="Arial" panose="020B0604020202020204" pitchFamily="34" charset="0"/>
              <a:cs typeface="Arial" panose="020B0604020202020204" pitchFamily="34" charset="0"/>
            </a:endParaRPr>
          </a:p>
          <a:p>
            <a:pPr algn="just" eaLnBrk="1" hangingPunct="1">
              <a:lnSpc>
                <a:spcPts val="2475"/>
              </a:lnSpc>
            </a:pPr>
            <a:r>
              <a:rPr lang="en-US" sz="2000" dirty="0">
                <a:latin typeface="Arial" panose="020B0604020202020204" pitchFamily="34" charset="0"/>
                <a:cs typeface="Arial" panose="020B0604020202020204" pitchFamily="34" charset="0"/>
              </a:rPr>
              <a:t>(1.3) 40% of WSAs reported not having started yet with the implementation of a utility model, 30% indicate having commenced (&lt;50%) 20% indicating good progress (&gt;50%) towards implementation and 10 % reportedly have implemented the utility model</a:t>
            </a:r>
          </a:p>
        </p:txBody>
      </p:sp>
    </p:spTree>
    <p:extLst>
      <p:ext uri="{BB962C8B-B14F-4D97-AF65-F5344CB8AC3E}">
        <p14:creationId xmlns:p14="http://schemas.microsoft.com/office/powerpoint/2010/main" val="3815208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C090B-971A-626D-F415-F318DB358CD9}"/>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84AE2C69-5D79-2D99-3323-A0D8FD458D12}"/>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6</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EAEF6DA5-548A-EC28-4F49-D572F473C1C6}"/>
              </a:ext>
            </a:extLst>
          </p:cNvPr>
          <p:cNvSpPr txBox="1">
            <a:spLocks/>
          </p:cNvSpPr>
          <p:nvPr/>
        </p:nvSpPr>
        <p:spPr bwMode="auto">
          <a:xfrm>
            <a:off x="172720" y="252846"/>
            <a:ext cx="11724935" cy="39852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400" b="1" dirty="0">
                <a:solidFill>
                  <a:schemeClr val="tx2"/>
                </a:solidFill>
                <a:cs typeface="Arial" charset="0"/>
              </a:rPr>
              <a:t>Theme 2: Increasing investment through financing options and ensuring financial viability</a:t>
            </a:r>
          </a:p>
        </p:txBody>
      </p:sp>
      <p:sp>
        <p:nvSpPr>
          <p:cNvPr id="2" name="TextBox 1">
            <a:extLst>
              <a:ext uri="{FF2B5EF4-FFF2-40B4-BE49-F238E27FC236}">
                <a16:creationId xmlns:a16="http://schemas.microsoft.com/office/drawing/2014/main" id="{8BBB4621-963A-D9F1-7686-ADF434B721D0}"/>
              </a:ext>
            </a:extLst>
          </p:cNvPr>
          <p:cNvSpPr txBox="1"/>
          <p:nvPr/>
        </p:nvSpPr>
        <p:spPr>
          <a:xfrm>
            <a:off x="5734050" y="651373"/>
            <a:ext cx="6285230" cy="5632311"/>
          </a:xfrm>
          <a:prstGeom prst="rect">
            <a:avLst/>
          </a:prstGeom>
          <a:noFill/>
        </p:spPr>
        <p:txBody>
          <a:bodyPr wrap="square" rtlCol="0">
            <a:spAutoFit/>
          </a:bodyPr>
          <a:lstStyle/>
          <a:p>
            <a:pPr algn="just"/>
            <a:r>
              <a:rPr lang="en-US" dirty="0"/>
              <a:t>(2.2) 20% of all WSAs are paying current invoices in full to the Water Boards, 20% have started but is not consistent and 40% have made arrangements and honoring such arrangements, 10% (1 WSA) indicated that this resolution was not applicable</a:t>
            </a:r>
          </a:p>
          <a:p>
            <a:pPr algn="just"/>
            <a:r>
              <a:rPr lang="en-US" dirty="0"/>
              <a:t>(2.8) 40% of WSAs have made good progress (&gt;50%) with development of NRW programmes with 30% have NRW programmes in place, 10% have commenced with 10% (1 WSA) not yet started</a:t>
            </a:r>
          </a:p>
          <a:p>
            <a:pPr algn="just"/>
            <a:r>
              <a:rPr lang="en-US" dirty="0"/>
              <a:t>(2.9) 40% of WSAs have commenced (&lt;50%) with ringfencing of revenue from sale of water, 10% have made good progress (&gt;50%) and 20% have reportedly ringfenced 30% have not started</a:t>
            </a:r>
          </a:p>
          <a:p>
            <a:pPr algn="just"/>
            <a:r>
              <a:rPr lang="en-US" dirty="0"/>
              <a:t>(2.12) Partnerships with the private sector has been concluded with 20% of WSAs, 30% have started (&lt;50%) and 20% have made good progress (&gt;50%), 30% have not started</a:t>
            </a:r>
          </a:p>
          <a:p>
            <a:pPr algn="just"/>
            <a:r>
              <a:rPr lang="en-US" dirty="0"/>
              <a:t>(2.11) 80% of WSAs have reviewed their indigent register, 10% have started (&lt;50%). 10% of WSAs have not yet started with the review</a:t>
            </a:r>
            <a:endParaRPr lang="en-ZA" dirty="0"/>
          </a:p>
          <a:p>
            <a:pPr algn="just"/>
            <a:r>
              <a:rPr lang="en-US" dirty="0"/>
              <a:t>(2.14) 10% have started and 10% are making good progress (&gt;50%). 80% of WSAs have not yet started to collaborate with the Infrastructure Fund</a:t>
            </a:r>
            <a:endParaRPr lang="en-ZA" dirty="0"/>
          </a:p>
        </p:txBody>
      </p:sp>
      <p:graphicFrame>
        <p:nvGraphicFramePr>
          <p:cNvPr id="6" name="Chart 5">
            <a:extLst>
              <a:ext uri="{FF2B5EF4-FFF2-40B4-BE49-F238E27FC236}">
                <a16:creationId xmlns:a16="http://schemas.microsoft.com/office/drawing/2014/main" id="{4168DE36-83A0-2BB5-8FED-4E7B36DCA2AB}"/>
              </a:ext>
            </a:extLst>
          </p:cNvPr>
          <p:cNvGraphicFramePr/>
          <p:nvPr>
            <p:extLst>
              <p:ext uri="{D42A27DB-BD31-4B8C-83A1-F6EECF244321}">
                <p14:modId xmlns:p14="http://schemas.microsoft.com/office/powerpoint/2010/main" val="2896884118"/>
              </p:ext>
            </p:extLst>
          </p:nvPr>
        </p:nvGraphicFramePr>
        <p:xfrm>
          <a:off x="1" y="771525"/>
          <a:ext cx="5953124" cy="55435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4783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027A3-EC1C-5C63-9C9C-CE5EA22CB0D3}"/>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37BDCE48-109B-9ED2-D8BC-9CCAAA37D553}"/>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7</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B0E6805E-5AA7-474B-88A9-106D5F11A42C}"/>
              </a:ext>
            </a:extLst>
          </p:cNvPr>
          <p:cNvSpPr txBox="1">
            <a:spLocks/>
          </p:cNvSpPr>
          <p:nvPr/>
        </p:nvSpPr>
        <p:spPr bwMode="auto">
          <a:xfrm>
            <a:off x="172719" y="361556"/>
            <a:ext cx="11724935" cy="60043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3:Enhancing and Strengthening technical and operational capacity and efficiency</a:t>
            </a:r>
          </a:p>
        </p:txBody>
      </p:sp>
      <p:sp>
        <p:nvSpPr>
          <p:cNvPr id="10" name="TextBox 6">
            <a:extLst>
              <a:ext uri="{FF2B5EF4-FFF2-40B4-BE49-F238E27FC236}">
                <a16:creationId xmlns:a16="http://schemas.microsoft.com/office/drawing/2014/main" id="{5DCBBF7C-9D75-A616-9EFE-9A37FA6FAEAF}"/>
              </a:ext>
            </a:extLst>
          </p:cNvPr>
          <p:cNvSpPr txBox="1">
            <a:spLocks noChangeArrowheads="1"/>
          </p:cNvSpPr>
          <p:nvPr/>
        </p:nvSpPr>
        <p:spPr bwMode="auto">
          <a:xfrm>
            <a:off x="5466794" y="749321"/>
            <a:ext cx="6430860" cy="5835572"/>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lnSpc>
                <a:spcPts val="2475"/>
              </a:lnSpc>
            </a:pPr>
            <a:r>
              <a:rPr lang="en-US" sz="1800" dirty="0"/>
              <a:t>(3.1) 20% of WSAs with critical systems have submitted all (BD GD and ND) Corrective Action Plans. 50% of WSAs have one CAP outstanding, 20% have more than one outstanding. 1 WSA (10%) did not have any critical systems</a:t>
            </a:r>
            <a:endParaRPr lang="en-ZA" sz="1800" dirty="0"/>
          </a:p>
          <a:p>
            <a:pPr algn="just" eaLnBrk="1" hangingPunct="1">
              <a:lnSpc>
                <a:spcPts val="2475"/>
              </a:lnSpc>
            </a:pPr>
            <a:r>
              <a:rPr lang="en-US" sz="1800" dirty="0"/>
              <a:t>(3.3) 50% of WSAs have started implementing the Corrective Action Plans submitted (&lt;50%). Good progress on implementation is occurring in 20% of the CAPS submitted (&gt;50%) 20% have not yet started </a:t>
            </a:r>
            <a:endParaRPr lang="en-ZA" sz="1800" dirty="0"/>
          </a:p>
          <a:p>
            <a:pPr algn="just" eaLnBrk="1" hangingPunct="1">
              <a:lnSpc>
                <a:spcPts val="2475"/>
              </a:lnSpc>
            </a:pPr>
            <a:r>
              <a:rPr lang="en-US" sz="1800" dirty="0"/>
              <a:t>(3.7) 40% of WSAs made good progress in having stepped tariffs, with 10% busy with development (&lt;50%). 20% of WSAs reported having stepped tariffs in place. 20% (2 WSAs) reported not having demand exceeding available supply.  10% (1 WSA) have not yet started</a:t>
            </a:r>
          </a:p>
          <a:p>
            <a:pPr algn="just" eaLnBrk="1" hangingPunct="1">
              <a:lnSpc>
                <a:spcPts val="2475"/>
              </a:lnSpc>
            </a:pPr>
            <a:r>
              <a:rPr lang="en-US" sz="1800" dirty="0"/>
              <a:t>(3.8) 30% of all WSAs have </a:t>
            </a:r>
            <a:r>
              <a:rPr lang="en-US" sz="1800" dirty="0" err="1"/>
              <a:t>WCDM</a:t>
            </a:r>
            <a:r>
              <a:rPr lang="en-US" sz="1800" dirty="0"/>
              <a:t> programmes in place.   40% have commenced (&lt;50%) and 20% have made good progress (&gt;50%) in establishing Water Conservation Demand Management programmes. 10% (1 WSA) have not yet started</a:t>
            </a:r>
            <a:endParaRPr lang="en-US" dirty="0"/>
          </a:p>
        </p:txBody>
      </p:sp>
      <p:graphicFrame>
        <p:nvGraphicFramePr>
          <p:cNvPr id="8" name="Chart 7">
            <a:extLst>
              <a:ext uri="{FF2B5EF4-FFF2-40B4-BE49-F238E27FC236}">
                <a16:creationId xmlns:a16="http://schemas.microsoft.com/office/drawing/2014/main" id="{6B63CEEE-29BA-8450-D1E0-20B588854D13}"/>
              </a:ext>
            </a:extLst>
          </p:cNvPr>
          <p:cNvGraphicFramePr/>
          <p:nvPr>
            <p:extLst>
              <p:ext uri="{D42A27DB-BD31-4B8C-83A1-F6EECF244321}">
                <p14:modId xmlns:p14="http://schemas.microsoft.com/office/powerpoint/2010/main" val="1555233151"/>
              </p:ext>
            </p:extLst>
          </p:nvPr>
        </p:nvGraphicFramePr>
        <p:xfrm>
          <a:off x="1" y="771525"/>
          <a:ext cx="5641258" cy="55435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6151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BB2DA-661F-C219-19FE-11725AB3D60A}"/>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AE94FA19-DC97-FC15-8637-2FDFC052B461}"/>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8</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0C6CFBA8-4992-D7AA-8128-5A64D505139D}"/>
              </a:ext>
            </a:extLst>
          </p:cNvPr>
          <p:cNvSpPr txBox="1">
            <a:spLocks/>
          </p:cNvSpPr>
          <p:nvPr/>
        </p:nvSpPr>
        <p:spPr bwMode="auto">
          <a:xfrm>
            <a:off x="172720" y="330928"/>
            <a:ext cx="11724935" cy="600434"/>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3:Enhancing and Strengthening technical and operational capacity and efficiency (2)</a:t>
            </a:r>
          </a:p>
        </p:txBody>
      </p:sp>
      <p:sp>
        <p:nvSpPr>
          <p:cNvPr id="10" name="TextBox 6">
            <a:extLst>
              <a:ext uri="{FF2B5EF4-FFF2-40B4-BE49-F238E27FC236}">
                <a16:creationId xmlns:a16="http://schemas.microsoft.com/office/drawing/2014/main" id="{E1671FD4-84DA-24C3-F79D-42B32D65FCB6}"/>
              </a:ext>
            </a:extLst>
          </p:cNvPr>
          <p:cNvSpPr txBox="1">
            <a:spLocks noChangeArrowheads="1"/>
          </p:cNvSpPr>
          <p:nvPr/>
        </p:nvSpPr>
        <p:spPr bwMode="auto">
          <a:xfrm>
            <a:off x="5317067" y="1195702"/>
            <a:ext cx="6580588" cy="4873770"/>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lnSpc>
                <a:spcPts val="2475"/>
              </a:lnSpc>
            </a:pPr>
            <a:r>
              <a:rPr lang="en-US" sz="1800" i="1" dirty="0"/>
              <a:t>(</a:t>
            </a:r>
            <a:r>
              <a:rPr lang="en-US" sz="1800" dirty="0"/>
              <a:t>3.10) 70% of WSAs reported incident protocols with issuing advisory notes, when required, in place. Whilst 20% have commenced with implementation of such incident management protocols and 10% having made good progress</a:t>
            </a:r>
          </a:p>
          <a:p>
            <a:pPr algn="just" eaLnBrk="1" hangingPunct="1">
              <a:lnSpc>
                <a:spcPts val="2475"/>
              </a:lnSpc>
            </a:pPr>
            <a:endParaRPr lang="en-US" sz="1800" dirty="0"/>
          </a:p>
          <a:p>
            <a:pPr algn="just" eaLnBrk="1" hangingPunct="1">
              <a:lnSpc>
                <a:spcPts val="2475"/>
              </a:lnSpc>
            </a:pPr>
            <a:r>
              <a:rPr lang="en-US" sz="1800" dirty="0"/>
              <a:t>(3.11) 70% of WSAs reported achieving using grants to increase access to a basic level of service. 10% respectively started and making good progress, have not yet started</a:t>
            </a:r>
          </a:p>
          <a:p>
            <a:pPr algn="just" eaLnBrk="1" hangingPunct="1">
              <a:lnSpc>
                <a:spcPts val="2475"/>
              </a:lnSpc>
            </a:pPr>
            <a:endParaRPr lang="en-US" sz="1800" dirty="0"/>
          </a:p>
          <a:p>
            <a:pPr algn="just" eaLnBrk="1" hangingPunct="1">
              <a:lnSpc>
                <a:spcPts val="2475"/>
              </a:lnSpc>
            </a:pPr>
            <a:r>
              <a:rPr lang="en-US" sz="1800" dirty="0"/>
              <a:t>(3.5) 60% of WSAs reported having started to put in place plans to reduce demand, through communication campaigns and stakeholder engagements, and 40% of WSAs in the province achieving the target of having plans to reduce demand through communication campaigns and stakeholder engagements in place</a:t>
            </a:r>
          </a:p>
        </p:txBody>
      </p:sp>
      <p:graphicFrame>
        <p:nvGraphicFramePr>
          <p:cNvPr id="3" name="Chart 2">
            <a:extLst>
              <a:ext uri="{FF2B5EF4-FFF2-40B4-BE49-F238E27FC236}">
                <a16:creationId xmlns:a16="http://schemas.microsoft.com/office/drawing/2014/main" id="{AE15DD77-8DAC-29AC-7CA2-2866026D9D54}"/>
              </a:ext>
            </a:extLst>
          </p:cNvPr>
          <p:cNvGraphicFramePr/>
          <p:nvPr>
            <p:extLst>
              <p:ext uri="{D42A27DB-BD31-4B8C-83A1-F6EECF244321}">
                <p14:modId xmlns:p14="http://schemas.microsoft.com/office/powerpoint/2010/main" val="4209690920"/>
              </p:ext>
            </p:extLst>
          </p:nvPr>
        </p:nvGraphicFramePr>
        <p:xfrm>
          <a:off x="172720" y="657225"/>
          <a:ext cx="5279813" cy="55435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7460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9660A-792A-109C-846F-F6B4DC5A6B7E}"/>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0C837B33-0CE4-F758-3F55-0E372CED8D74}"/>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9</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B5E38B1F-7482-AC1B-FEFB-98F5FB6C799B}"/>
              </a:ext>
            </a:extLst>
          </p:cNvPr>
          <p:cNvSpPr txBox="1">
            <a:spLocks/>
          </p:cNvSpPr>
          <p:nvPr/>
        </p:nvSpPr>
        <p:spPr bwMode="auto">
          <a:xfrm>
            <a:off x="0" y="294372"/>
            <a:ext cx="12066104" cy="44958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3:Enhancing and Strengthening technical and operational capacity and efficiency (3)</a:t>
            </a:r>
          </a:p>
        </p:txBody>
      </p:sp>
      <p:graphicFrame>
        <p:nvGraphicFramePr>
          <p:cNvPr id="2" name="Chart 1">
            <a:extLst>
              <a:ext uri="{FF2B5EF4-FFF2-40B4-BE49-F238E27FC236}">
                <a16:creationId xmlns:a16="http://schemas.microsoft.com/office/drawing/2014/main" id="{361EC26F-62E8-DD29-20BF-61CF829302B2}"/>
              </a:ext>
            </a:extLst>
          </p:cNvPr>
          <p:cNvGraphicFramePr/>
          <p:nvPr>
            <p:extLst>
              <p:ext uri="{D42A27DB-BD31-4B8C-83A1-F6EECF244321}">
                <p14:modId xmlns:p14="http://schemas.microsoft.com/office/powerpoint/2010/main" val="2297367747"/>
              </p:ext>
            </p:extLst>
          </p:nvPr>
        </p:nvGraphicFramePr>
        <p:xfrm>
          <a:off x="203991" y="1030046"/>
          <a:ext cx="5035384" cy="535929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6">
            <a:extLst>
              <a:ext uri="{FF2B5EF4-FFF2-40B4-BE49-F238E27FC236}">
                <a16:creationId xmlns:a16="http://schemas.microsoft.com/office/drawing/2014/main" id="{CE0E376F-960E-7A1A-F947-667383CAF213}"/>
              </a:ext>
            </a:extLst>
          </p:cNvPr>
          <p:cNvSpPr txBox="1">
            <a:spLocks noChangeArrowheads="1"/>
          </p:cNvSpPr>
          <p:nvPr/>
        </p:nvSpPr>
        <p:spPr bwMode="auto">
          <a:xfrm>
            <a:off x="5339645" y="1058381"/>
            <a:ext cx="6648364" cy="5355312"/>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r>
              <a:rPr lang="en-US" sz="1800" dirty="0"/>
              <a:t>(3.6) 40% of WSAs reported good (&gt;50%) progress in developing  leak detection and repair programmes. 40% of WSAs have started (&lt;50%) with the process. 20% have leak detection and repair programmes</a:t>
            </a:r>
            <a:endParaRPr lang="en-ZA" sz="1800" dirty="0"/>
          </a:p>
          <a:p>
            <a:pPr algn="just"/>
            <a:endParaRPr lang="en-US" sz="1800" dirty="0"/>
          </a:p>
          <a:p>
            <a:pPr algn="just"/>
            <a:r>
              <a:rPr lang="en-US" sz="1800" dirty="0"/>
              <a:t>(3.9) 20% of WSAs reported having climate change and disaster management plans in place, 30% reported to be less than 50% complete and 10% reporting to be more than 50% complete. 40% of WSAs reported not having started with the development of these plans.</a:t>
            </a:r>
            <a:endParaRPr lang="en-ZA" sz="1800" dirty="0"/>
          </a:p>
          <a:p>
            <a:pPr algn="just"/>
            <a:endParaRPr lang="en-US" sz="1800" dirty="0"/>
          </a:p>
          <a:p>
            <a:pPr algn="just"/>
            <a:r>
              <a:rPr lang="en-US" sz="1800" dirty="0"/>
              <a:t>(3.12) 10% of WSAs reported having asset management plans in place. 40% reporting working on such plans (&lt;50%) and 30% making good progress (&gt;50%),  20% WSA has not yet started</a:t>
            </a:r>
            <a:endParaRPr lang="en-ZA" sz="1800" dirty="0"/>
          </a:p>
          <a:p>
            <a:pPr algn="just"/>
            <a:endParaRPr lang="en-ZA" sz="1800" dirty="0"/>
          </a:p>
          <a:p>
            <a:pPr algn="just"/>
            <a:r>
              <a:rPr lang="en-US" sz="1800" dirty="0"/>
              <a:t>(3.13) 50% of WSAs reported having started to equip their maintenance and repairs team with the necessary tools of trade. 30% have made good progress (&gt;50%), 20% have equipped their teams</a:t>
            </a:r>
            <a:endParaRPr lang="en-ZA" sz="1800" dirty="0"/>
          </a:p>
        </p:txBody>
      </p:sp>
    </p:spTree>
    <p:extLst>
      <p:ext uri="{BB962C8B-B14F-4D97-AF65-F5344CB8AC3E}">
        <p14:creationId xmlns:p14="http://schemas.microsoft.com/office/powerpoint/2010/main" val="190934392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WS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WS PPT" id="{3C0E239C-0564-4A64-A339-CBCE9EF04996}" vid="{E3CB2D10-5D1E-4128-B18C-8D328114B9C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1e092b79-e893-46dc-8557-688da0bbef0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E33A51062D9674EB601DACA17CF7914" ma:contentTypeVersion="17" ma:contentTypeDescription="Create a new document." ma:contentTypeScope="" ma:versionID="2477e0492bf771a6fafad72ee5504fc6">
  <xsd:schema xmlns:xsd="http://www.w3.org/2001/XMLSchema" xmlns:xs="http://www.w3.org/2001/XMLSchema" xmlns:p="http://schemas.microsoft.com/office/2006/metadata/properties" xmlns:ns3="f1a79bbf-5b16-462e-ba17-9a94ca982df9" xmlns:ns4="1e092b79-e893-46dc-8557-688da0bbef03" targetNamespace="http://schemas.microsoft.com/office/2006/metadata/properties" ma:root="true" ma:fieldsID="493dd7a82979056c2424c408b4522699" ns3:_="" ns4:_="">
    <xsd:import namespace="f1a79bbf-5b16-462e-ba17-9a94ca982df9"/>
    <xsd:import namespace="1e092b79-e893-46dc-8557-688da0bbef0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GenerationTime" minOccurs="0"/>
                <xsd:element ref="ns4:MediaServiceEventHashCode" minOccurs="0"/>
                <xsd:element ref="ns4:MediaServiceAutoKeyPoints" minOccurs="0"/>
                <xsd:element ref="ns4:MediaServiceKeyPoints" minOccurs="0"/>
                <xsd:element ref="ns4:MediaServiceOCR" minOccurs="0"/>
                <xsd:element ref="ns4:MediaServiceLocation"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a79bbf-5b16-462e-ba17-9a94ca982df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092b79-e893-46dc-8557-688da0bbef0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7FA7AC-21DB-422E-9CEE-22D908FD0A84}">
  <ds:schemaRefs>
    <ds:schemaRef ds:uri="http://schemas.microsoft.com/sharepoint/v3/contenttype/forms"/>
  </ds:schemaRefs>
</ds:datastoreItem>
</file>

<file path=customXml/itemProps2.xml><?xml version="1.0" encoding="utf-8"?>
<ds:datastoreItem xmlns:ds="http://schemas.openxmlformats.org/officeDocument/2006/customXml" ds:itemID="{D393B6ED-B4D6-4899-8D3A-D1AB87FCCCA0}">
  <ds:schemaRefs>
    <ds:schemaRef ds:uri="http://purl.org/dc/terms/"/>
    <ds:schemaRef ds:uri="http://www.w3.org/XML/1998/namespace"/>
    <ds:schemaRef ds:uri="http://schemas.microsoft.com/office/2006/documentManagement/types"/>
    <ds:schemaRef ds:uri="http://purl.org/dc/dcmitype/"/>
    <ds:schemaRef ds:uri="http://schemas.microsoft.com/office/2006/metadata/properties"/>
    <ds:schemaRef ds:uri="http://schemas.microsoft.com/office/infopath/2007/PartnerControls"/>
    <ds:schemaRef ds:uri="1e092b79-e893-46dc-8557-688da0bbef03"/>
    <ds:schemaRef ds:uri="http://schemas.openxmlformats.org/package/2006/metadata/core-properties"/>
    <ds:schemaRef ds:uri="f1a79bbf-5b16-462e-ba17-9a94ca982df9"/>
    <ds:schemaRef ds:uri="http://purl.org/dc/elements/1.1/"/>
  </ds:schemaRefs>
</ds:datastoreItem>
</file>

<file path=customXml/itemProps3.xml><?xml version="1.0" encoding="utf-8"?>
<ds:datastoreItem xmlns:ds="http://schemas.openxmlformats.org/officeDocument/2006/customXml" ds:itemID="{C2CBAB43-0FCB-4339-8572-ED7F1861B810}">
  <ds:schemaRefs>
    <ds:schemaRef ds:uri="1e092b79-e893-46dc-8557-688da0bbef03"/>
    <ds:schemaRef ds:uri="f1a79bbf-5b16-462e-ba17-9a94ca982d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465</TotalTime>
  <Words>1778</Words>
  <Application>Microsoft Office PowerPoint</Application>
  <PresentationFormat>Widescreen</PresentationFormat>
  <Paragraphs>135</Paragraphs>
  <Slides>14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Courier New</vt:lpstr>
      <vt:lpstr>Custom Design</vt:lpstr>
      <vt:lpstr>DWS 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Water Service Authorities in North West Province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Mapupa Joy</dc:creator>
  <cp:lastModifiedBy>Muir Anet (DHQ)</cp:lastModifiedBy>
  <cp:revision>16</cp:revision>
  <cp:lastPrinted>2023-11-08T08:35:10Z</cp:lastPrinted>
  <dcterms:created xsi:type="dcterms:W3CDTF">2023-09-10T15:28:51Z</dcterms:created>
  <dcterms:modified xsi:type="dcterms:W3CDTF">2026-04-10T05:51:25Z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0x0101003E33A51062D9674EB601DACA17CF7914</vt:lpwstr>
  </property>
  <property fmtid="{D5CDD505-2E9C-101B-9397-08002B2CF9AE}" pid="3" name="MSIP_Label_382c5201-1ce7-41e2-bc35-8f8dc05aa09a_Enabled">
    <vt:lpwstr>true</vt:lpwstr>
  </property>
  <property fmtid="{D5CDD505-2E9C-101B-9397-08002B2CF9AE}" pid="4" name="MSIP_Label_382c5201-1ce7-41e2-bc35-8f8dc05aa09a_SetDate">
    <vt:lpwstr>2026-03-25T06:11:24Z</vt:lpwstr>
  </property>
  <property fmtid="{D5CDD505-2E9C-101B-9397-08002B2CF9AE}" pid="5" name="MSIP_Label_382c5201-1ce7-41e2-bc35-8f8dc05aa09a_Method">
    <vt:lpwstr>Standard</vt:lpwstr>
  </property>
  <property fmtid="{D5CDD505-2E9C-101B-9397-08002B2CF9AE}" pid="6" name="MSIP_Label_382c5201-1ce7-41e2-bc35-8f8dc05aa09a_Name">
    <vt:lpwstr>DWS General - Public</vt:lpwstr>
  </property>
  <property fmtid="{D5CDD505-2E9C-101B-9397-08002B2CF9AE}" pid="7" name="MSIP_Label_382c5201-1ce7-41e2-bc35-8f8dc05aa09a_SiteId">
    <vt:lpwstr>c0491358-a254-4466-ab3d-ff428faeea29</vt:lpwstr>
  </property>
  <property fmtid="{D5CDD505-2E9C-101B-9397-08002B2CF9AE}" pid="8" name="MSIP_Label_382c5201-1ce7-41e2-bc35-8f8dc05aa09a_ActionId">
    <vt:lpwstr>659ecf5e-897e-4d34-ae9b-856b6076ab71</vt:lpwstr>
  </property>
  <property fmtid="{D5CDD505-2E9C-101B-9397-08002B2CF9AE}" pid="9" name="MSIP_Label_382c5201-1ce7-41e2-bc35-8f8dc05aa09a_ContentBits">
    <vt:lpwstr>0</vt:lpwstr>
  </property>
  <property fmtid="{D5CDD505-2E9C-101B-9397-08002B2CF9AE}" pid="10" name="MSIP_Label_382c5201-1ce7-41e2-bc35-8f8dc05aa09a_Tag">
    <vt:lpwstr>10, 3, 0, 1</vt:lpwstr>
  </property>
</Properties>
</file>